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461" r:id="rId2"/>
    <p:sldId id="462" r:id="rId3"/>
    <p:sldId id="343" r:id="rId4"/>
    <p:sldId id="437" r:id="rId5"/>
    <p:sldId id="392" r:id="rId6"/>
    <p:sldId id="421" r:id="rId7"/>
    <p:sldId id="425" r:id="rId8"/>
    <p:sldId id="438" r:id="rId9"/>
    <p:sldId id="439" r:id="rId10"/>
    <p:sldId id="430" r:id="rId11"/>
    <p:sldId id="451" r:id="rId12"/>
    <p:sldId id="440" r:id="rId13"/>
    <p:sldId id="441" r:id="rId14"/>
    <p:sldId id="442" r:id="rId15"/>
    <p:sldId id="444" r:id="rId16"/>
    <p:sldId id="445" r:id="rId17"/>
    <p:sldId id="452" r:id="rId18"/>
    <p:sldId id="447" r:id="rId19"/>
    <p:sldId id="448" r:id="rId20"/>
    <p:sldId id="449" r:id="rId21"/>
    <p:sldId id="450" r:id="rId22"/>
    <p:sldId id="453" r:id="rId23"/>
    <p:sldId id="454" r:id="rId24"/>
    <p:sldId id="455" r:id="rId25"/>
    <p:sldId id="458" r:id="rId26"/>
    <p:sldId id="459" r:id="rId27"/>
    <p:sldId id="457" r:id="rId28"/>
    <p:sldId id="460" r:id="rId29"/>
    <p:sldId id="426" r:id="rId30"/>
    <p:sldId id="386" r:id="rId31"/>
    <p:sldId id="317" r:id="rId32"/>
  </p:sldIdLst>
  <p:sldSz cx="9144000" cy="5143500" type="screen16x9"/>
  <p:notesSz cx="6888163" cy="100187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0066FF"/>
    <a:srgbClr val="0000FF"/>
    <a:srgbClr val="66FF33"/>
    <a:srgbClr val="990099"/>
    <a:srgbClr val="CC0099"/>
    <a:srgbClr val="FF66CC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07" autoAdjust="0"/>
    <p:restoredTop sz="96567" autoAdjust="0"/>
  </p:normalViewPr>
  <p:slideViewPr>
    <p:cSldViewPr>
      <p:cViewPr>
        <p:scale>
          <a:sx n="150" d="100"/>
          <a:sy n="150" d="100"/>
        </p:scale>
        <p:origin x="-922" y="-165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116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19613384-2027-43E9-9F10-4D3F6FC27513}" type="datetimeFigureOut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901698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58BBBED3-4F0A-45DD-820B-6D1B14243D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7999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4782D5E2-9FAE-4998-8BE1-0A86AD6EDCAE}" type="datetimeFigureOut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1698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0C25CD24-0685-4AAD-83EC-78D999F663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6744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CD24-0685-4AAD-83EC-78D999F66399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0479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CD24-0685-4AAD-83EC-78D999F66399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0479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CD24-0685-4AAD-83EC-78D999F66399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0479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CD24-0685-4AAD-83EC-78D999F66399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0479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CD24-0685-4AAD-83EC-78D999F66399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0479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CD24-0685-4AAD-83EC-78D999F66399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0479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CD24-0685-4AAD-83EC-78D999F66399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0479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CD24-0685-4AAD-83EC-78D999F66399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04794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CD24-0685-4AAD-83EC-78D999F66399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6534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8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8789-19F7-4E25-933E-F1A6EF3A5859}" type="datetimeFigureOut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D823-736D-4382-8DBF-6B223D53DC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8354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8789-19F7-4E25-933E-F1A6EF3A5859}" type="datetimeFigureOut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D823-736D-4382-8DBF-6B223D53DC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0493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76203"/>
            <a:ext cx="2057400" cy="1613297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76203"/>
            <a:ext cx="6019800" cy="1613297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8789-19F7-4E25-933E-F1A6EF3A5859}" type="datetimeFigureOut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D823-736D-4382-8DBF-6B223D53DC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1837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8789-19F7-4E25-933E-F1A6EF3A5859}" type="datetimeFigureOut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D823-736D-4382-8DBF-6B223D53DC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6867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8789-19F7-4E25-933E-F1A6EF3A5859}" type="datetimeFigureOut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D823-736D-4382-8DBF-6B223D53DC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597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441722"/>
            <a:ext cx="4038600" cy="12477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441722"/>
            <a:ext cx="4038600" cy="12477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8789-19F7-4E25-933E-F1A6EF3A5859}" type="datetimeFigureOut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D823-736D-4382-8DBF-6B223D53DC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3781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49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8" y="1631157"/>
            <a:ext cx="4041775" cy="29634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8789-19F7-4E25-933E-F1A6EF3A5859}" type="datetimeFigureOut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D823-736D-4382-8DBF-6B223D53DC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28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8789-19F7-4E25-933E-F1A6EF3A5859}" type="datetimeFigureOut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D823-736D-4382-8DBF-6B223D53DC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0048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8789-19F7-4E25-933E-F1A6EF3A5859}" type="datetimeFigureOut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D823-736D-4382-8DBF-6B223D53DC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470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3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3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8789-19F7-4E25-933E-F1A6EF3A5859}" type="datetimeFigureOut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D823-736D-4382-8DBF-6B223D53DC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989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8789-19F7-4E25-933E-F1A6EF3A5859}" type="datetimeFigureOut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D823-736D-4382-8DBF-6B223D53DC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549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78789-19F7-4E25-933E-F1A6EF3A5859}" type="datetimeFigureOut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9D823-736D-4382-8DBF-6B223D53DC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9851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6.wav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7.wav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603" y="272013"/>
            <a:ext cx="5764929" cy="448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D:\06 岳フォルダ\仕事関係の資料\授業資料\大谷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88279" y="652995"/>
            <a:ext cx="1725555" cy="344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0" y="0"/>
            <a:ext cx="1547664" cy="5143500"/>
          </a:xfrm>
          <a:prstGeom prst="rect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1835696" y="780893"/>
            <a:ext cx="4752528" cy="2608406"/>
          </a:xfrm>
          <a:prstGeom prst="rect">
            <a:avLst/>
          </a:prstGeom>
          <a:noFill/>
          <a:ln w="76200"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1700"/>
              </a:lnSpc>
            </a:pPr>
            <a:r>
              <a:rPr lang="ja-JP" altLang="en-US" sz="13800" b="1" cap="none" spc="-300" dirty="0" smtClean="0">
                <a:ln w="3810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立体</a:t>
            </a:r>
            <a:endParaRPr lang="en-US" altLang="ja-JP" sz="7200" b="1" cap="none" spc="-300" dirty="0" smtClean="0">
              <a:ln w="38100" cmpd="sng">
                <a:solidFill>
                  <a:srgbClr val="FFFF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lang="ja-JP" altLang="en-US" sz="7200" b="1" cap="none" spc="-300" dirty="0" smtClean="0">
                <a:ln w="3810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垂直・平行</a:t>
            </a:r>
            <a:endParaRPr lang="ja-JP" altLang="en-US" sz="7200" b="1" cap="none" spc="-300" dirty="0">
              <a:ln w="38100" cmpd="sng">
                <a:solidFill>
                  <a:srgbClr val="FFFF00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50800" algn="tl" rotWithShape="0">
                  <a:srgbClr val="000000"/>
                </a:outerShdw>
              </a:effectLst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535290" y="3291830"/>
            <a:ext cx="7536285" cy="176971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ja-JP" altLang="en-US" sz="11500" b="1" dirty="0" smtClean="0">
                <a:ln w="28575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66FF6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面面</a:t>
            </a:r>
            <a:r>
              <a:rPr lang="ja-JP" altLang="en-US" sz="11500" b="1" dirty="0" smtClean="0">
                <a:ln w="28575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66FF6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　</a:t>
            </a:r>
            <a:r>
              <a:rPr lang="ja-JP" altLang="en-US" sz="11500" b="1" dirty="0" smtClean="0">
                <a:ln w="28575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66FF6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面辺</a:t>
            </a:r>
            <a:endParaRPr lang="ja-JP" altLang="en-US" sz="4800" b="1" cap="none" spc="0" dirty="0">
              <a:ln w="28575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66FF66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タイトル 1"/>
          <p:cNvSpPr>
            <a:spLocks noGrp="1"/>
          </p:cNvSpPr>
          <p:nvPr>
            <p:ph type="ctrTitle"/>
          </p:nvPr>
        </p:nvSpPr>
        <p:spPr>
          <a:xfrm>
            <a:off x="4900" y="2211710"/>
            <a:ext cx="1547664" cy="2808312"/>
          </a:xfrm>
        </p:spPr>
        <p:txBody>
          <a:bodyPr vert="eaVert" tIns="0" bIns="0">
            <a:noAutofit/>
          </a:bodyPr>
          <a:lstStyle/>
          <a:p>
            <a:r>
              <a:rPr lang="ja-JP" altLang="en-US" sz="9600" b="1" spc="-300" dirty="0" smtClean="0">
                <a:ln w="28575">
                  <a:solidFill>
                    <a:schemeClr val="tx1"/>
                  </a:solidFill>
                </a:ln>
                <a:solidFill>
                  <a:srgbClr val="FFFFCC"/>
                </a:solidFill>
                <a:latin typeface="+mj-ea"/>
              </a:rPr>
              <a:t>算数</a:t>
            </a:r>
            <a:endParaRPr kumimoji="1" lang="ja-JP" altLang="en-US" sz="8800" b="1" spc="-300" dirty="0">
              <a:ln w="28575">
                <a:solidFill>
                  <a:schemeClr val="tx1"/>
                </a:solidFill>
              </a:ln>
              <a:solidFill>
                <a:srgbClr val="FFFFCC"/>
              </a:solidFill>
              <a:latin typeface="+mj-ea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6444208" y="56763"/>
            <a:ext cx="262778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EPSON Pゴシック W6" panose="02000600000000000000" pitchFamily="2" charset="-128"/>
                <a:ea typeface="EPSON Pゴシック W6" panose="02000600000000000000" pitchFamily="2" charset="-128"/>
              </a:rPr>
              <a:t>可能性は無限大</a:t>
            </a:r>
            <a:endParaRPr lang="ja-JP" altLang="en-U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EPSON Pゴシック W6" panose="02000600000000000000" pitchFamily="2" charset="-128"/>
              <a:ea typeface="EPSON Pゴシック W6" panose="02000600000000000000" pitchFamily="2" charset="-128"/>
            </a:endParaRPr>
          </a:p>
        </p:txBody>
      </p:sp>
      <p:sp>
        <p:nvSpPr>
          <p:cNvPr id="10" name="角丸四角形 9"/>
          <p:cNvSpPr/>
          <p:nvPr/>
        </p:nvSpPr>
        <p:spPr>
          <a:xfrm rot="21177073">
            <a:off x="118599" y="129857"/>
            <a:ext cx="1320266" cy="693595"/>
          </a:xfrm>
          <a:prstGeom prst="roundRect">
            <a:avLst>
              <a:gd name="adj" fmla="val 743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ja-JP" altLang="en-US" sz="4000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小</a:t>
            </a:r>
            <a:r>
              <a:rPr kumimoji="1" lang="ja-JP" altLang="en-US" sz="4000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学</a:t>
            </a:r>
            <a:endParaRPr kumimoji="1" lang="ja-JP" altLang="en-US" sz="3200" dirty="0">
              <a:ln w="28575">
                <a:solidFill>
                  <a:schemeClr val="tx1"/>
                </a:solidFill>
              </a:ln>
              <a:solidFill>
                <a:srgbClr val="FFFF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44084" y="853562"/>
            <a:ext cx="1459496" cy="147363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9600" b="1" u="sng" spc="-300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4</a:t>
            </a:r>
            <a:r>
              <a:rPr lang="ja-JP" altLang="en-US" sz="5400" b="1" u="sng" spc="-300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年</a:t>
            </a:r>
            <a:endParaRPr lang="ja-JP" altLang="en-US" sz="6000" b="1" u="sng" spc="-300" dirty="0">
              <a:ln w="28575">
                <a:solidFill>
                  <a:schemeClr val="tx1"/>
                </a:solidFill>
              </a:ln>
              <a:solidFill>
                <a:srgbClr val="FFFF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4619356" y="3685107"/>
            <a:ext cx="1368152" cy="1478931"/>
          </a:xfrm>
          <a:prstGeom prst="rect">
            <a:avLst/>
          </a:prstGeom>
          <a:noFill/>
          <a:ln w="76200"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1700"/>
              </a:lnSpc>
            </a:pPr>
            <a:r>
              <a:rPr lang="ja-JP" altLang="en-US" sz="8800" b="1" cap="none" spc="-300" dirty="0" smtClean="0">
                <a:ln w="38100" cmpd="sng">
                  <a:solidFill>
                    <a:srgbClr val="FFFF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endParaRPr lang="ja-JP" altLang="en-US" sz="8800" b="1" cap="none" spc="-300" dirty="0">
              <a:ln w="38100" cmpd="sng">
                <a:solidFill>
                  <a:srgbClr val="FFFF00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938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36512" y="0"/>
            <a:ext cx="722881" cy="51640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eaVert" wrap="square" lIns="0" tIns="45720" rIns="72000" bIns="45720" anchor="b" anchorCtr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ja-JP" altLang="en-US" sz="4400" b="1" dirty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ポイント解説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899592" y="267494"/>
            <a:ext cx="81341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直方体や立方体で</a:t>
            </a:r>
            <a:endParaRPr lang="en-US" altLang="ja-JP" sz="4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48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ある面</a:t>
            </a:r>
            <a:r>
              <a:rPr lang="ja-JP" altLang="en-US" sz="48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</a:t>
            </a:r>
            <a:r>
              <a:rPr lang="ja-JP" altLang="en-US" sz="48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垂直な面</a:t>
            </a:r>
            <a:r>
              <a:rPr lang="ja-JP" altLang="en-US" sz="4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といえば。</a:t>
            </a:r>
            <a:endParaRPr lang="ja-JP" altLang="en-US" sz="60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タイトル 1"/>
          <p:cNvSpPr>
            <a:spLocks noGrp="1"/>
          </p:cNvSpPr>
          <p:nvPr>
            <p:ph type="ctrTitle"/>
          </p:nvPr>
        </p:nvSpPr>
        <p:spPr>
          <a:xfrm>
            <a:off x="1547664" y="2211710"/>
            <a:ext cx="6480720" cy="2520280"/>
          </a:xfrm>
          <a:ln w="76200">
            <a:solidFill>
              <a:srgbClr val="FF0000"/>
            </a:solidFill>
          </a:ln>
        </p:spPr>
        <p:txBody>
          <a:bodyPr wrap="none">
            <a:normAutofit/>
          </a:bodyPr>
          <a:lstStyle/>
          <a:p>
            <a:r>
              <a:rPr lang="ja-JP" altLang="en-US" sz="6600" spc="-3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くっついている</a:t>
            </a:r>
            <a:r>
              <a:rPr lang="en-US" altLang="ja-JP" sz="6600" spc="-3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/>
            </a:r>
            <a:br>
              <a:rPr lang="en-US" altLang="ja-JP" sz="6600" spc="-3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6600" spc="-3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４つの面</a:t>
            </a:r>
            <a:endParaRPr kumimoji="1" lang="ja-JP" altLang="en-US" sz="19900" spc="-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084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2 キーワード.wav"/>
          </p:stSnd>
        </p:sndAc>
      </p:transition>
    </mc:Choice>
    <mc:Fallback xmlns="">
      <p:transition>
        <p:sndAc>
          <p:stSnd>
            <p:snd r:embed="rId4" name="2 キーワード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77392" y="0"/>
            <a:ext cx="8466608" cy="5143500"/>
          </a:xfrm>
        </p:spPr>
        <p:txBody>
          <a:bodyPr>
            <a:noAutofit/>
          </a:bodyPr>
          <a:lstStyle/>
          <a:p>
            <a:r>
              <a:rPr kumimoji="1" lang="ja-JP" altLang="en-US" sz="11500" spc="-3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面と面の</a:t>
            </a:r>
            <a:r>
              <a:rPr kumimoji="1" lang="en-US" altLang="ja-JP" sz="11500" spc="-3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/>
            </a:r>
            <a:br>
              <a:rPr kumimoji="1" lang="en-US" altLang="ja-JP" sz="11500" spc="-3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11500" spc="-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平行</a:t>
            </a:r>
            <a:endParaRPr kumimoji="1" lang="ja-JP" altLang="en-US" sz="11500" spc="-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-36512" y="0"/>
            <a:ext cx="713904" cy="516403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eaVert" wrap="square" lIns="0" tIns="45720" rIns="72000" bIns="45720" anchor="b" anchorCtr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ja-JP" altLang="en-US" sz="4000" b="1" dirty="0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内 容 ２</a:t>
            </a:r>
            <a:endParaRPr lang="ja-JP" altLang="en-US" sz="4000" b="1" dirty="0">
              <a:ln w="9525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" name="フレーム (半分) 3"/>
          <p:cNvSpPr/>
          <p:nvPr/>
        </p:nvSpPr>
        <p:spPr>
          <a:xfrm rot="5400000">
            <a:off x="6434768" y="1361525"/>
            <a:ext cx="288032" cy="260210"/>
          </a:xfrm>
          <a:prstGeom prst="halfFrame">
            <a:avLst>
              <a:gd name="adj1" fmla="val 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86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学習内容.wav"/>
          </p:stSnd>
        </p:sndAc>
      </p:transition>
    </mc:Choice>
    <mc:Fallback xmlns="">
      <p:transition spd="slow">
        <p:sndAc>
          <p:stSnd>
            <p:snd r:embed="rId3" name="学習内容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36512" y="0"/>
            <a:ext cx="722881" cy="51640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eaVert" wrap="square" lIns="0" tIns="45720" rIns="72000" bIns="45720" anchor="b" anchorCtr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ja-JP" altLang="en-US" sz="4400" b="1" dirty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ポイント解説</a:t>
            </a:r>
          </a:p>
        </p:txBody>
      </p:sp>
      <p:sp>
        <p:nvSpPr>
          <p:cNvPr id="6" name="タイトル 1"/>
          <p:cNvSpPr>
            <a:spLocks noGrp="1"/>
          </p:cNvSpPr>
          <p:nvPr>
            <p:ph type="ctrTitle"/>
          </p:nvPr>
        </p:nvSpPr>
        <p:spPr>
          <a:xfrm>
            <a:off x="677392" y="51470"/>
            <a:ext cx="8473605" cy="4752528"/>
          </a:xfrm>
        </p:spPr>
        <p:txBody>
          <a:bodyPr wrap="none">
            <a:normAutofit/>
          </a:bodyPr>
          <a:lstStyle/>
          <a:p>
            <a:r>
              <a:rPr lang="ja-JP" altLang="en-US" sz="72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直方体</a:t>
            </a:r>
            <a:r>
              <a:rPr lang="ja-JP" altLang="en-US" sz="7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や立方体で</a:t>
            </a:r>
            <a:r>
              <a:rPr lang="en-US" altLang="ja-JP" sz="72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/>
            </a:r>
            <a:br>
              <a:rPr lang="en-US" altLang="ja-JP" sz="72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</a:br>
            <a:r>
              <a:rPr lang="ja-JP" altLang="en-US" sz="72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面と面の平行</a:t>
            </a:r>
            <a:r>
              <a:rPr lang="en-US" altLang="ja-JP" sz="72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/>
            </a:r>
            <a:br>
              <a:rPr lang="en-US" altLang="ja-JP" sz="72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</a:br>
            <a:r>
              <a:rPr lang="ja-JP" altLang="en-US" sz="7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を</a:t>
            </a:r>
            <a:r>
              <a:rPr lang="ja-JP" altLang="en-US" sz="72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考えると</a:t>
            </a:r>
          </a:p>
        </p:txBody>
      </p:sp>
    </p:spTree>
    <p:extLst>
      <p:ext uri="{BB962C8B-B14F-4D97-AF65-F5344CB8AC3E}">
        <p14:creationId xmlns:p14="http://schemas.microsoft.com/office/powerpoint/2010/main" val="38867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2 キーワード.wav"/>
          </p:stSnd>
        </p:sndAc>
      </p:transition>
    </mc:Choice>
    <mc:Fallback xmlns="">
      <p:transition>
        <p:sndAc>
          <p:stSnd>
            <p:snd r:embed="rId4" name="2 キーワード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-7258" y="-10886"/>
            <a:ext cx="713904" cy="5156200"/>
          </a:xfrm>
          <a:prstGeom prst="rect">
            <a:avLst/>
          </a:prstGeom>
          <a:solidFill>
            <a:srgbClr val="990099"/>
          </a:solidFill>
        </p:spPr>
        <p:txBody>
          <a:bodyPr vert="eaVert" wrap="square" lIns="0" tIns="45720" rIns="72000" bIns="45720" anchor="b" anchorCtr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ja-JP" altLang="en-US" sz="4400" b="1" dirty="0" smtClean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超・重要語句</a:t>
            </a:r>
            <a:endParaRPr lang="ja-JP" altLang="en-US" sz="4400" b="1" dirty="0">
              <a:ln w="9525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1" name="平行四辺形 20"/>
          <p:cNvSpPr/>
          <p:nvPr/>
        </p:nvSpPr>
        <p:spPr>
          <a:xfrm>
            <a:off x="2751032" y="3556000"/>
            <a:ext cx="4125224" cy="921661"/>
          </a:xfrm>
          <a:prstGeom prst="parallelogram">
            <a:avLst>
              <a:gd name="adj" fmla="val 105487"/>
            </a:avLst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3683000" y="1496221"/>
            <a:ext cx="3193256" cy="2041636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タイトル 1"/>
          <p:cNvSpPr>
            <a:spLocks noGrp="1"/>
          </p:cNvSpPr>
          <p:nvPr>
            <p:ph type="ctrTitle"/>
          </p:nvPr>
        </p:nvSpPr>
        <p:spPr>
          <a:xfrm>
            <a:off x="755576" y="123478"/>
            <a:ext cx="8366101" cy="1008112"/>
          </a:xfrm>
        </p:spPr>
        <p:txBody>
          <a:bodyPr wrap="none">
            <a:noAutofit/>
          </a:bodyPr>
          <a:lstStyle/>
          <a:p>
            <a:r>
              <a:rPr kumimoji="1" lang="ja-JP" altLang="en-US" sz="7200" spc="-3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面と面の平行</a:t>
            </a:r>
            <a:endParaRPr kumimoji="1" lang="ja-JP" altLang="en-US" sz="14900" spc="-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4" name="直方体 23"/>
          <p:cNvSpPr/>
          <p:nvPr/>
        </p:nvSpPr>
        <p:spPr>
          <a:xfrm>
            <a:off x="2699792" y="1491630"/>
            <a:ext cx="4176464" cy="3024336"/>
          </a:xfrm>
          <a:prstGeom prst="cube">
            <a:avLst>
              <a:gd name="adj" fmla="val 32439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cxnSp>
        <p:nvCxnSpPr>
          <p:cNvPr id="25" name="直線コネクタ 24"/>
          <p:cNvCxnSpPr/>
          <p:nvPr/>
        </p:nvCxnSpPr>
        <p:spPr>
          <a:xfrm flipH="1">
            <a:off x="2710543" y="3556000"/>
            <a:ext cx="968829" cy="932543"/>
          </a:xfrm>
          <a:prstGeom prst="lin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6" name="フレーム (半分) 25"/>
          <p:cNvSpPr/>
          <p:nvPr/>
        </p:nvSpPr>
        <p:spPr>
          <a:xfrm rot="5400000">
            <a:off x="2716851" y="4221406"/>
            <a:ext cx="288032" cy="260210"/>
          </a:xfrm>
          <a:prstGeom prst="halfFrame">
            <a:avLst>
              <a:gd name="adj1" fmla="val 0"/>
              <a:gd name="adj2" fmla="val 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0" name="フレーム (半分) 9"/>
          <p:cNvSpPr/>
          <p:nvPr/>
        </p:nvSpPr>
        <p:spPr>
          <a:xfrm rot="5400000" flipH="1">
            <a:off x="2719272" y="2522301"/>
            <a:ext cx="270734" cy="260210"/>
          </a:xfrm>
          <a:prstGeom prst="halfFrame">
            <a:avLst>
              <a:gd name="adj1" fmla="val 0"/>
              <a:gd name="adj2" fmla="val 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  <p:cxnSp>
        <p:nvCxnSpPr>
          <p:cNvPr id="3" name="直線コネクタ 2"/>
          <p:cNvCxnSpPr/>
          <p:nvPr/>
        </p:nvCxnSpPr>
        <p:spPr>
          <a:xfrm>
            <a:off x="3896106" y="1292785"/>
            <a:ext cx="0" cy="27363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3899735" y="4541243"/>
            <a:ext cx="0" cy="4699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フレーム (半分) 17"/>
          <p:cNvSpPr/>
          <p:nvPr/>
        </p:nvSpPr>
        <p:spPr>
          <a:xfrm rot="5400000">
            <a:off x="3910017" y="3737789"/>
            <a:ext cx="288032" cy="260210"/>
          </a:xfrm>
          <a:prstGeom prst="halfFrame">
            <a:avLst>
              <a:gd name="adj1" fmla="val 0"/>
              <a:gd name="adj2" fmla="val 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  <p:cxnSp>
        <p:nvCxnSpPr>
          <p:cNvPr id="29" name="直線コネクタ 28"/>
          <p:cNvCxnSpPr/>
          <p:nvPr/>
        </p:nvCxnSpPr>
        <p:spPr>
          <a:xfrm>
            <a:off x="5270005" y="1491630"/>
            <a:ext cx="0" cy="27363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平行四辺形 18"/>
          <p:cNvSpPr/>
          <p:nvPr/>
        </p:nvSpPr>
        <p:spPr>
          <a:xfrm>
            <a:off x="2757962" y="1497540"/>
            <a:ext cx="4046286" cy="930194"/>
          </a:xfrm>
          <a:prstGeom prst="parallelogram">
            <a:avLst>
              <a:gd name="adj" fmla="val 100734"/>
            </a:avLst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0" name="直線コネクタ 29"/>
          <p:cNvCxnSpPr/>
          <p:nvPr/>
        </p:nvCxnSpPr>
        <p:spPr>
          <a:xfrm>
            <a:off x="5270005" y="4552441"/>
            <a:ext cx="0" cy="4699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フレーム (半分) 30"/>
          <p:cNvSpPr/>
          <p:nvPr/>
        </p:nvSpPr>
        <p:spPr>
          <a:xfrm rot="5400000">
            <a:off x="5283916" y="3936634"/>
            <a:ext cx="288032" cy="260210"/>
          </a:xfrm>
          <a:prstGeom prst="halfFrame">
            <a:avLst>
              <a:gd name="adj1" fmla="val 0"/>
              <a:gd name="adj2" fmla="val 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  <p:cxnSp>
        <p:nvCxnSpPr>
          <p:cNvPr id="32" name="直線コネクタ 31"/>
          <p:cNvCxnSpPr/>
          <p:nvPr/>
        </p:nvCxnSpPr>
        <p:spPr>
          <a:xfrm>
            <a:off x="5270005" y="1203598"/>
            <a:ext cx="0" cy="9361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フレーム (半分) 32"/>
          <p:cNvSpPr/>
          <p:nvPr/>
        </p:nvSpPr>
        <p:spPr>
          <a:xfrm rot="5400000">
            <a:off x="5256094" y="1873505"/>
            <a:ext cx="288032" cy="260210"/>
          </a:xfrm>
          <a:prstGeom prst="halfFrame">
            <a:avLst>
              <a:gd name="adj1" fmla="val 0"/>
              <a:gd name="adj2" fmla="val 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  <p:cxnSp>
        <p:nvCxnSpPr>
          <p:cNvPr id="27" name="直線コネクタ 26"/>
          <p:cNvCxnSpPr/>
          <p:nvPr/>
        </p:nvCxnSpPr>
        <p:spPr>
          <a:xfrm>
            <a:off x="3896106" y="1470862"/>
            <a:ext cx="0" cy="4699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フレーム (半分) 27"/>
          <p:cNvSpPr/>
          <p:nvPr/>
        </p:nvSpPr>
        <p:spPr>
          <a:xfrm rot="5400000">
            <a:off x="3882195" y="1674660"/>
            <a:ext cx="288032" cy="260210"/>
          </a:xfrm>
          <a:prstGeom prst="halfFrame">
            <a:avLst>
              <a:gd name="adj1" fmla="val 0"/>
              <a:gd name="adj2" fmla="val 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09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超重要語句.wav"/>
          </p:stSnd>
        </p:sndAc>
      </p:transition>
    </mc:Choice>
    <mc:Fallback xmlns="">
      <p:transition spd="slow">
        <p:sndAc>
          <p:stSnd>
            <p:snd r:embed="rId3" name="超重要語句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0" grpId="0" animBg="1"/>
      <p:bldP spid="18" grpId="0" animBg="1"/>
      <p:bldP spid="19" grpId="0" animBg="1"/>
      <p:bldP spid="31" grpId="0" animBg="1"/>
      <p:bldP spid="33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平行四辺形 11"/>
          <p:cNvSpPr/>
          <p:nvPr/>
        </p:nvSpPr>
        <p:spPr>
          <a:xfrm>
            <a:off x="2699792" y="3556000"/>
            <a:ext cx="4125224" cy="964255"/>
          </a:xfrm>
          <a:prstGeom prst="parallelogram">
            <a:avLst>
              <a:gd name="adj" fmla="val 102853"/>
            </a:avLst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3683000" y="1496221"/>
            <a:ext cx="3193256" cy="2041636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70395" y="123478"/>
            <a:ext cx="8473605" cy="1008112"/>
          </a:xfrm>
        </p:spPr>
        <p:txBody>
          <a:bodyPr wrap="none">
            <a:noAutofit/>
          </a:bodyPr>
          <a:lstStyle/>
          <a:p>
            <a:r>
              <a:rPr lang="ja-JP" altLang="en-US" sz="6600" spc="-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他にも</a:t>
            </a:r>
            <a:r>
              <a:rPr kumimoji="1" lang="ja-JP" altLang="en-US" sz="6600" spc="-3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ある？</a:t>
            </a:r>
            <a:endParaRPr kumimoji="1" lang="ja-JP" altLang="en-US" sz="6600" spc="-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-36512" y="0"/>
            <a:ext cx="722881" cy="5164038"/>
          </a:xfrm>
          <a:prstGeom prst="rect">
            <a:avLst/>
          </a:prstGeom>
          <a:solidFill>
            <a:srgbClr val="0066FF"/>
          </a:solidFill>
        </p:spPr>
        <p:txBody>
          <a:bodyPr vert="eaVert" wrap="square" lIns="0" tIns="45720" rIns="72000" bIns="45720" anchor="b" anchorCtr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ja-JP" altLang="en-US" sz="4400" b="1" dirty="0" smtClean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考えよう</a:t>
            </a:r>
            <a:endParaRPr lang="ja-JP" altLang="en-US" sz="4400" b="1" dirty="0">
              <a:ln w="9525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" name="直方体 2"/>
          <p:cNvSpPr/>
          <p:nvPr/>
        </p:nvSpPr>
        <p:spPr>
          <a:xfrm>
            <a:off x="2699792" y="1491630"/>
            <a:ext cx="4176464" cy="3024336"/>
          </a:xfrm>
          <a:prstGeom prst="cube">
            <a:avLst>
              <a:gd name="adj" fmla="val 32439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cxnSp>
        <p:nvCxnSpPr>
          <p:cNvPr id="7" name="直線コネクタ 6"/>
          <p:cNvCxnSpPr/>
          <p:nvPr/>
        </p:nvCxnSpPr>
        <p:spPr>
          <a:xfrm flipH="1">
            <a:off x="2710543" y="3556000"/>
            <a:ext cx="968829" cy="932543"/>
          </a:xfrm>
          <a:prstGeom prst="lin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8" name="平行四辺形 17"/>
          <p:cNvSpPr/>
          <p:nvPr/>
        </p:nvSpPr>
        <p:spPr>
          <a:xfrm>
            <a:off x="2757962" y="1497540"/>
            <a:ext cx="4046286" cy="930194"/>
          </a:xfrm>
          <a:prstGeom prst="parallelogram">
            <a:avLst>
              <a:gd name="adj" fmla="val 100734"/>
            </a:avLst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レーム (半分) 18"/>
          <p:cNvSpPr/>
          <p:nvPr/>
        </p:nvSpPr>
        <p:spPr>
          <a:xfrm rot="5400000">
            <a:off x="2716851" y="4221406"/>
            <a:ext cx="288032" cy="260210"/>
          </a:xfrm>
          <a:prstGeom prst="halfFrame">
            <a:avLst>
              <a:gd name="adj1" fmla="val 0"/>
              <a:gd name="adj2" fmla="val 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0" name="フレーム (半分) 19"/>
          <p:cNvSpPr/>
          <p:nvPr/>
        </p:nvSpPr>
        <p:spPr>
          <a:xfrm rot="5400000" flipH="1">
            <a:off x="2719272" y="2522301"/>
            <a:ext cx="270734" cy="260210"/>
          </a:xfrm>
          <a:prstGeom prst="halfFrame">
            <a:avLst>
              <a:gd name="adj1" fmla="val 0"/>
              <a:gd name="adj2" fmla="val 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77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★ 語句.wav"/>
          </p:stSnd>
        </p:sndAc>
      </p:transition>
    </mc:Choice>
    <mc:Fallback xmlns="">
      <p:transition spd="slow">
        <p:sndAc>
          <p:stSnd>
            <p:snd r:embed="rId3" name="★ 語句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36512" y="0"/>
            <a:ext cx="722881" cy="51640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eaVert" wrap="square" lIns="0" tIns="45720" rIns="72000" bIns="45720" anchor="b" anchorCtr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ja-JP" altLang="en-US" sz="4400" b="1" dirty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ポイント解説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899592" y="267494"/>
            <a:ext cx="81341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直方体や立方体で</a:t>
            </a:r>
            <a:endParaRPr lang="en-US" altLang="ja-JP" sz="4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48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ある面に平行な面</a:t>
            </a:r>
            <a:r>
              <a:rPr lang="ja-JP" altLang="en-US" sz="4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といえば。</a:t>
            </a:r>
            <a:endParaRPr lang="ja-JP" altLang="en-US" sz="60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タイトル 1"/>
          <p:cNvSpPr>
            <a:spLocks noGrp="1"/>
          </p:cNvSpPr>
          <p:nvPr>
            <p:ph type="ctrTitle"/>
          </p:nvPr>
        </p:nvSpPr>
        <p:spPr>
          <a:xfrm>
            <a:off x="1547664" y="2211710"/>
            <a:ext cx="6480720" cy="2520280"/>
          </a:xfrm>
          <a:ln w="76200">
            <a:solidFill>
              <a:srgbClr val="FF0000"/>
            </a:solidFill>
          </a:ln>
        </p:spPr>
        <p:txBody>
          <a:bodyPr wrap="none">
            <a:normAutofit/>
          </a:bodyPr>
          <a:lstStyle/>
          <a:p>
            <a:r>
              <a:rPr lang="ja-JP" altLang="en-US" sz="6600" spc="-3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向かい合う</a:t>
            </a:r>
            <a:r>
              <a:rPr lang="en-US" altLang="ja-JP" sz="6600" spc="-3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/>
            </a:r>
            <a:br>
              <a:rPr lang="en-US" altLang="ja-JP" sz="6600" spc="-3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6600" spc="-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</a:t>
            </a:r>
            <a:r>
              <a:rPr lang="ja-JP" altLang="en-US" sz="6600" spc="-3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つの面</a:t>
            </a:r>
            <a:endParaRPr kumimoji="1" lang="ja-JP" altLang="en-US" sz="19900" spc="-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81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2 キーワード.wav"/>
          </p:stSnd>
        </p:sndAc>
      </p:transition>
    </mc:Choice>
    <mc:Fallback xmlns="">
      <p:transition>
        <p:sndAc>
          <p:stSnd>
            <p:snd r:embed="rId4" name="2 キーワード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36512" y="0"/>
            <a:ext cx="722881" cy="5164038"/>
          </a:xfrm>
          <a:prstGeom prst="rect">
            <a:avLst/>
          </a:prstGeom>
          <a:solidFill>
            <a:srgbClr val="0066FF"/>
          </a:solidFill>
        </p:spPr>
        <p:txBody>
          <a:bodyPr vert="eaVert" wrap="square" lIns="0" tIns="45720" rIns="72000" bIns="45720" anchor="b" anchorCtr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ja-JP" altLang="en-US" sz="4400" b="1" dirty="0" smtClean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やってみよう</a:t>
            </a:r>
            <a:endParaRPr lang="ja-JP" altLang="en-US" sz="4400" b="1" dirty="0">
              <a:ln w="9525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6372200" y="915566"/>
            <a:ext cx="2664296" cy="41044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wrap="none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sz="3600" spc="-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3563888" y="915566"/>
            <a:ext cx="2664296" cy="4104456"/>
          </a:xfrm>
          <a:prstGeom prst="rect">
            <a:avLst/>
          </a:prstGeom>
          <a:solidFill>
            <a:srgbClr val="FFFFCC"/>
          </a:solidFill>
        </p:spPr>
        <p:txBody>
          <a:bodyPr vert="horz" wrap="none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sz="3600" spc="-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971600" y="176173"/>
            <a:ext cx="7632848" cy="60264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spc="-3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自分で作った直方体・立方体で調べよう！</a:t>
            </a:r>
            <a:endParaRPr lang="ja-JP" altLang="en-US" sz="4000" spc="-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899592" y="915566"/>
            <a:ext cx="2520280" cy="4104456"/>
          </a:xfrm>
          <a:prstGeom prst="rect">
            <a:avLst/>
          </a:prstGeom>
          <a:solidFill>
            <a:srgbClr val="FFFFCC"/>
          </a:solidFill>
        </p:spPr>
        <p:txBody>
          <a:bodyPr vert="horz" wrap="none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sz="3600" spc="-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直方体 8"/>
          <p:cNvSpPr/>
          <p:nvPr/>
        </p:nvSpPr>
        <p:spPr>
          <a:xfrm>
            <a:off x="1547664" y="1131590"/>
            <a:ext cx="1342778" cy="991195"/>
          </a:xfrm>
          <a:prstGeom prst="cube">
            <a:avLst>
              <a:gd name="adj" fmla="val 60068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直方体 9"/>
          <p:cNvSpPr/>
          <p:nvPr/>
        </p:nvSpPr>
        <p:spPr>
          <a:xfrm>
            <a:off x="4211960" y="1021682"/>
            <a:ext cx="1260140" cy="1224136"/>
          </a:xfrm>
          <a:prstGeom prst="cube">
            <a:avLst>
              <a:gd name="adj" fmla="val 60996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直方体 10"/>
          <p:cNvSpPr/>
          <p:nvPr/>
        </p:nvSpPr>
        <p:spPr>
          <a:xfrm>
            <a:off x="7272300" y="1203598"/>
            <a:ext cx="864096" cy="860304"/>
          </a:xfrm>
          <a:prstGeom prst="cube">
            <a:avLst>
              <a:gd name="adj" fmla="val 2803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971600" y="1995686"/>
            <a:ext cx="806489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【</a:t>
            </a:r>
            <a:r>
              <a:rPr kumimoji="1" lang="ja-JP" altLang="en-US" sz="2800" dirty="0" smtClean="0"/>
              <a:t>それぞれについて</a:t>
            </a:r>
            <a:r>
              <a:rPr kumimoji="1" lang="en-US" altLang="ja-JP" sz="2800" dirty="0" smtClean="0"/>
              <a:t>】</a:t>
            </a:r>
          </a:p>
          <a:p>
            <a:r>
              <a:rPr kumimoji="1" lang="ja-JP" altLang="en-US" sz="2800" dirty="0" smtClean="0"/>
              <a:t>　 自分で面を決めて、その面に対して垂直な面、</a:t>
            </a:r>
            <a:endParaRPr kumimoji="1" lang="en-US" altLang="ja-JP" sz="2800" dirty="0" smtClean="0"/>
          </a:p>
          <a:p>
            <a:r>
              <a:rPr kumimoji="1" lang="ja-JP" altLang="en-US" sz="2800" dirty="0" smtClean="0"/>
              <a:t>平行な面を言えるようにしよう。</a:t>
            </a:r>
            <a:endParaRPr kumimoji="1" lang="en-US" altLang="ja-JP" sz="2800" dirty="0" smtClean="0"/>
          </a:p>
          <a:p>
            <a:r>
              <a:rPr lang="ja-JP" altLang="en-US" sz="3600" dirty="0" smtClean="0">
                <a:solidFill>
                  <a:srgbClr val="FF0000"/>
                </a:solidFill>
              </a:rPr>
              <a:t>⇒垂直な面は４つずつ</a:t>
            </a:r>
            <a:endParaRPr lang="en-US" altLang="ja-JP" sz="3600" dirty="0" smtClean="0">
              <a:solidFill>
                <a:srgbClr val="FF0000"/>
              </a:solidFill>
            </a:endParaRPr>
          </a:p>
          <a:p>
            <a:r>
              <a:rPr kumimoji="1" lang="ja-JP" altLang="en-US" sz="3600" dirty="0" smtClean="0">
                <a:solidFill>
                  <a:srgbClr val="FF0000"/>
                </a:solidFill>
              </a:rPr>
              <a:t>⇒平行な面は１つずつ</a:t>
            </a:r>
            <a:endParaRPr kumimoji="1" lang="en-US" altLang="ja-JP" sz="3600" dirty="0" smtClean="0">
              <a:solidFill>
                <a:srgbClr val="FF0000"/>
              </a:solidFill>
            </a:endParaRPr>
          </a:p>
          <a:p>
            <a:r>
              <a:rPr lang="ja-JP" altLang="en-US" sz="2800" dirty="0"/>
              <a:t>になるよ。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88150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★ 語句.wav"/>
          </p:stSnd>
        </p:sndAc>
      </p:transition>
    </mc:Choice>
    <mc:Fallback xmlns="">
      <p:transition spd="slow">
        <p:sndAc>
          <p:stSnd>
            <p:snd r:embed="rId3" name="★ 語句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77392" y="0"/>
            <a:ext cx="8466608" cy="5143500"/>
          </a:xfrm>
        </p:spPr>
        <p:txBody>
          <a:bodyPr>
            <a:noAutofit/>
          </a:bodyPr>
          <a:lstStyle/>
          <a:p>
            <a:r>
              <a:rPr kumimoji="1" lang="ja-JP" altLang="en-US" sz="11500" spc="-3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面と辺の</a:t>
            </a:r>
            <a:r>
              <a:rPr kumimoji="1" lang="en-US" altLang="ja-JP" sz="11500" spc="-3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/>
            </a:r>
            <a:br>
              <a:rPr kumimoji="1" lang="en-US" altLang="ja-JP" sz="11500" spc="-3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11500" spc="-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垂直</a:t>
            </a:r>
            <a:endParaRPr kumimoji="1" lang="ja-JP" altLang="en-US" sz="11500" spc="-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-36512" y="0"/>
            <a:ext cx="713904" cy="516403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eaVert" wrap="square" lIns="0" tIns="45720" rIns="72000" bIns="45720" anchor="b" anchorCtr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ja-JP" altLang="en-US" sz="4000" b="1" dirty="0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内 容 </a:t>
            </a:r>
            <a:r>
              <a:rPr lang="ja-JP" altLang="en-US" sz="4000" b="1" dirty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３</a:t>
            </a:r>
          </a:p>
        </p:txBody>
      </p:sp>
    </p:spTree>
    <p:extLst>
      <p:ext uri="{BB962C8B-B14F-4D97-AF65-F5344CB8AC3E}">
        <p14:creationId xmlns:p14="http://schemas.microsoft.com/office/powerpoint/2010/main" val="264805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学習内容.wav"/>
          </p:stSnd>
        </p:sndAc>
      </p:transition>
    </mc:Choice>
    <mc:Fallback xmlns="">
      <p:transition spd="slow">
        <p:sndAc>
          <p:stSnd>
            <p:snd r:embed="rId3" name="学習内容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-7258" y="-10886"/>
            <a:ext cx="713904" cy="5156200"/>
          </a:xfrm>
          <a:prstGeom prst="rect">
            <a:avLst/>
          </a:prstGeom>
          <a:solidFill>
            <a:srgbClr val="990099"/>
          </a:solidFill>
        </p:spPr>
        <p:txBody>
          <a:bodyPr vert="eaVert" wrap="square" lIns="0" tIns="45720" rIns="72000" bIns="45720" anchor="b" anchorCtr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ja-JP" altLang="en-US" sz="4400" b="1" dirty="0" smtClean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超・重要語句</a:t>
            </a:r>
            <a:endParaRPr lang="ja-JP" altLang="en-US" sz="4400" b="1" dirty="0">
              <a:ln w="9525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1" name="平行四辺形 20"/>
          <p:cNvSpPr/>
          <p:nvPr/>
        </p:nvSpPr>
        <p:spPr>
          <a:xfrm>
            <a:off x="2751032" y="3556000"/>
            <a:ext cx="4125224" cy="921661"/>
          </a:xfrm>
          <a:prstGeom prst="parallelogram">
            <a:avLst>
              <a:gd name="adj" fmla="val 105487"/>
            </a:avLst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3683000" y="1496221"/>
            <a:ext cx="3193256" cy="2041636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タイトル 1"/>
          <p:cNvSpPr>
            <a:spLocks noGrp="1"/>
          </p:cNvSpPr>
          <p:nvPr>
            <p:ph type="ctrTitle"/>
          </p:nvPr>
        </p:nvSpPr>
        <p:spPr>
          <a:xfrm>
            <a:off x="755576" y="123478"/>
            <a:ext cx="8366101" cy="1008112"/>
          </a:xfrm>
        </p:spPr>
        <p:txBody>
          <a:bodyPr wrap="none">
            <a:noAutofit/>
          </a:bodyPr>
          <a:lstStyle/>
          <a:p>
            <a:r>
              <a:rPr kumimoji="1" lang="ja-JP" altLang="en-US" sz="7200" spc="-3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面と辺の垂直</a:t>
            </a:r>
            <a:endParaRPr kumimoji="1" lang="ja-JP" altLang="en-US" sz="14900" spc="-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4" name="直方体 23"/>
          <p:cNvSpPr/>
          <p:nvPr/>
        </p:nvSpPr>
        <p:spPr>
          <a:xfrm>
            <a:off x="2699792" y="1491630"/>
            <a:ext cx="4176464" cy="3024336"/>
          </a:xfrm>
          <a:prstGeom prst="cube">
            <a:avLst>
              <a:gd name="adj" fmla="val 32439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cxnSp>
        <p:nvCxnSpPr>
          <p:cNvPr id="25" name="直線コネクタ 24"/>
          <p:cNvCxnSpPr/>
          <p:nvPr/>
        </p:nvCxnSpPr>
        <p:spPr>
          <a:xfrm flipH="1">
            <a:off x="2710543" y="3556000"/>
            <a:ext cx="968829" cy="932543"/>
          </a:xfrm>
          <a:prstGeom prst="lin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6" name="フレーム (半分) 25"/>
          <p:cNvSpPr/>
          <p:nvPr/>
        </p:nvSpPr>
        <p:spPr>
          <a:xfrm rot="5400000">
            <a:off x="2716851" y="4221406"/>
            <a:ext cx="288032" cy="260210"/>
          </a:xfrm>
          <a:prstGeom prst="halfFrame">
            <a:avLst>
              <a:gd name="adj1" fmla="val 0"/>
              <a:gd name="adj2" fmla="val 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  <p:cxnSp>
        <p:nvCxnSpPr>
          <p:cNvPr id="3" name="直線コネクタ 2"/>
          <p:cNvCxnSpPr/>
          <p:nvPr/>
        </p:nvCxnSpPr>
        <p:spPr>
          <a:xfrm>
            <a:off x="2699792" y="2499742"/>
            <a:ext cx="0" cy="2033521"/>
          </a:xfrm>
          <a:prstGeom prst="lin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1745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超重要語句.wav"/>
          </p:stSnd>
        </p:sndAc>
      </p:transition>
    </mc:Choice>
    <mc:Fallback xmlns="">
      <p:transition spd="slow">
        <p:sndAc>
          <p:stSnd>
            <p:snd r:embed="rId3" name="超重要語句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平行四辺形 11"/>
          <p:cNvSpPr/>
          <p:nvPr/>
        </p:nvSpPr>
        <p:spPr>
          <a:xfrm>
            <a:off x="2699792" y="3556000"/>
            <a:ext cx="4125224" cy="964255"/>
          </a:xfrm>
          <a:prstGeom prst="parallelogram">
            <a:avLst>
              <a:gd name="adj" fmla="val 102853"/>
            </a:avLst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3683000" y="1496221"/>
            <a:ext cx="3193256" cy="2041636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70395" y="123478"/>
            <a:ext cx="8473605" cy="1008112"/>
          </a:xfrm>
        </p:spPr>
        <p:txBody>
          <a:bodyPr wrap="none">
            <a:noAutofit/>
          </a:bodyPr>
          <a:lstStyle/>
          <a:p>
            <a:r>
              <a:rPr lang="ja-JP" altLang="en-US" sz="6600" spc="-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他にも</a:t>
            </a:r>
            <a:r>
              <a:rPr kumimoji="1" lang="ja-JP" altLang="en-US" sz="6600" spc="-3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ある？</a:t>
            </a:r>
            <a:endParaRPr kumimoji="1" lang="ja-JP" altLang="en-US" sz="6600" spc="-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-36512" y="0"/>
            <a:ext cx="722881" cy="5164038"/>
          </a:xfrm>
          <a:prstGeom prst="rect">
            <a:avLst/>
          </a:prstGeom>
          <a:solidFill>
            <a:srgbClr val="0066FF"/>
          </a:solidFill>
        </p:spPr>
        <p:txBody>
          <a:bodyPr vert="eaVert" wrap="square" lIns="0" tIns="45720" rIns="72000" bIns="45720" anchor="b" anchorCtr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ja-JP" altLang="en-US" sz="4400" b="1" dirty="0" smtClean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考えよう</a:t>
            </a:r>
            <a:endParaRPr lang="ja-JP" altLang="en-US" sz="4400" b="1" dirty="0">
              <a:ln w="9525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" name="直方体 2"/>
          <p:cNvSpPr/>
          <p:nvPr/>
        </p:nvSpPr>
        <p:spPr>
          <a:xfrm>
            <a:off x="2699792" y="1491630"/>
            <a:ext cx="4176464" cy="3024336"/>
          </a:xfrm>
          <a:prstGeom prst="cube">
            <a:avLst>
              <a:gd name="adj" fmla="val 32439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cxnSp>
        <p:nvCxnSpPr>
          <p:cNvPr id="7" name="直線コネクタ 6"/>
          <p:cNvCxnSpPr/>
          <p:nvPr/>
        </p:nvCxnSpPr>
        <p:spPr>
          <a:xfrm flipH="1">
            <a:off x="2710543" y="3556000"/>
            <a:ext cx="968829" cy="932543"/>
          </a:xfrm>
          <a:prstGeom prst="lin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" name="フレーム (半分) 18"/>
          <p:cNvSpPr/>
          <p:nvPr/>
        </p:nvSpPr>
        <p:spPr>
          <a:xfrm rot="5400000">
            <a:off x="2716851" y="4221406"/>
            <a:ext cx="288032" cy="260210"/>
          </a:xfrm>
          <a:prstGeom prst="halfFrame">
            <a:avLst>
              <a:gd name="adj1" fmla="val 0"/>
              <a:gd name="adj2" fmla="val 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>
            <a:off x="2699792" y="2499742"/>
            <a:ext cx="0" cy="2033521"/>
          </a:xfrm>
          <a:prstGeom prst="lin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" name="フレーム (半分) 12"/>
          <p:cNvSpPr/>
          <p:nvPr/>
        </p:nvSpPr>
        <p:spPr>
          <a:xfrm rot="5400000">
            <a:off x="3693993" y="3242381"/>
            <a:ext cx="288032" cy="260210"/>
          </a:xfrm>
          <a:prstGeom prst="halfFrame">
            <a:avLst>
              <a:gd name="adj1" fmla="val 0"/>
              <a:gd name="adj2" fmla="val 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  <p:cxnSp>
        <p:nvCxnSpPr>
          <p:cNvPr id="14" name="直線コネクタ 13"/>
          <p:cNvCxnSpPr/>
          <p:nvPr/>
        </p:nvCxnSpPr>
        <p:spPr>
          <a:xfrm>
            <a:off x="3695077" y="1509831"/>
            <a:ext cx="0" cy="2033521"/>
          </a:xfrm>
          <a:prstGeom prst="lin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フレーム (半分) 14"/>
          <p:cNvSpPr/>
          <p:nvPr/>
        </p:nvSpPr>
        <p:spPr>
          <a:xfrm rot="5400000" flipV="1">
            <a:off x="6588224" y="3219565"/>
            <a:ext cx="288032" cy="288032"/>
          </a:xfrm>
          <a:prstGeom prst="halfFrame">
            <a:avLst>
              <a:gd name="adj1" fmla="val 0"/>
              <a:gd name="adj2" fmla="val 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  <p:cxnSp>
        <p:nvCxnSpPr>
          <p:cNvPr id="16" name="直線コネクタ 15"/>
          <p:cNvCxnSpPr/>
          <p:nvPr/>
        </p:nvCxnSpPr>
        <p:spPr>
          <a:xfrm>
            <a:off x="6876256" y="1511812"/>
            <a:ext cx="0" cy="2033521"/>
          </a:xfrm>
          <a:prstGeom prst="lin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7" name="フレーム (半分) 16"/>
          <p:cNvSpPr/>
          <p:nvPr/>
        </p:nvSpPr>
        <p:spPr>
          <a:xfrm rot="5400000" flipV="1">
            <a:off x="5580112" y="4194487"/>
            <a:ext cx="288032" cy="288032"/>
          </a:xfrm>
          <a:prstGeom prst="halfFrame">
            <a:avLst>
              <a:gd name="adj1" fmla="val 0"/>
              <a:gd name="adj2" fmla="val 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  <p:cxnSp>
        <p:nvCxnSpPr>
          <p:cNvPr id="21" name="直線コネクタ 20"/>
          <p:cNvCxnSpPr/>
          <p:nvPr/>
        </p:nvCxnSpPr>
        <p:spPr>
          <a:xfrm>
            <a:off x="5900237" y="2461334"/>
            <a:ext cx="0" cy="2033521"/>
          </a:xfrm>
          <a:prstGeom prst="lin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27" name="グループ化 26"/>
          <p:cNvGrpSpPr/>
          <p:nvPr/>
        </p:nvGrpSpPr>
        <p:grpSpPr>
          <a:xfrm>
            <a:off x="6680200" y="3219565"/>
            <a:ext cx="163399" cy="504313"/>
            <a:chOff x="6680200" y="3219565"/>
            <a:chExt cx="163399" cy="504313"/>
          </a:xfrm>
        </p:grpSpPr>
        <p:cxnSp>
          <p:nvCxnSpPr>
            <p:cNvPr id="9" name="直線コネクタ 8"/>
            <p:cNvCxnSpPr/>
            <p:nvPr/>
          </p:nvCxnSpPr>
          <p:spPr>
            <a:xfrm flipH="1">
              <a:off x="6680200" y="3219565"/>
              <a:ext cx="163399" cy="184035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>
              <a:off x="6680200" y="3394293"/>
              <a:ext cx="1" cy="329585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28" name="グループ化 27"/>
          <p:cNvGrpSpPr/>
          <p:nvPr/>
        </p:nvGrpSpPr>
        <p:grpSpPr>
          <a:xfrm>
            <a:off x="3530375" y="3232515"/>
            <a:ext cx="167027" cy="464953"/>
            <a:chOff x="6680200" y="3240863"/>
            <a:chExt cx="167027" cy="464953"/>
          </a:xfrm>
        </p:grpSpPr>
        <p:cxnSp>
          <p:nvCxnSpPr>
            <p:cNvPr id="29" name="直線コネクタ 28"/>
            <p:cNvCxnSpPr/>
            <p:nvPr/>
          </p:nvCxnSpPr>
          <p:spPr>
            <a:xfrm flipH="1">
              <a:off x="6680201" y="3240863"/>
              <a:ext cx="167026" cy="153832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0" name="直線コネクタ 29"/>
            <p:cNvCxnSpPr/>
            <p:nvPr/>
          </p:nvCxnSpPr>
          <p:spPr>
            <a:xfrm>
              <a:off x="6680200" y="3376231"/>
              <a:ext cx="1" cy="329585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37" name="グループ化 36"/>
          <p:cNvGrpSpPr/>
          <p:nvPr/>
        </p:nvGrpSpPr>
        <p:grpSpPr>
          <a:xfrm>
            <a:off x="5900237" y="4008918"/>
            <a:ext cx="183932" cy="329585"/>
            <a:chOff x="5900237" y="4008918"/>
            <a:chExt cx="183932" cy="329585"/>
          </a:xfrm>
        </p:grpSpPr>
        <p:cxnSp>
          <p:nvCxnSpPr>
            <p:cNvPr id="34" name="直線コネクタ 33"/>
            <p:cNvCxnSpPr/>
            <p:nvPr/>
          </p:nvCxnSpPr>
          <p:spPr>
            <a:xfrm flipV="1">
              <a:off x="5900237" y="4018225"/>
              <a:ext cx="183932" cy="176262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5" name="直線コネクタ 34"/>
            <p:cNvCxnSpPr/>
            <p:nvPr/>
          </p:nvCxnSpPr>
          <p:spPr>
            <a:xfrm>
              <a:off x="6084168" y="4008918"/>
              <a:ext cx="1" cy="329585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38" name="グループ化 37"/>
          <p:cNvGrpSpPr/>
          <p:nvPr/>
        </p:nvGrpSpPr>
        <p:grpSpPr>
          <a:xfrm>
            <a:off x="2722559" y="3960678"/>
            <a:ext cx="183932" cy="329585"/>
            <a:chOff x="5900237" y="4008918"/>
            <a:chExt cx="183932" cy="329585"/>
          </a:xfrm>
        </p:grpSpPr>
        <p:cxnSp>
          <p:nvCxnSpPr>
            <p:cNvPr id="39" name="直線コネクタ 38"/>
            <p:cNvCxnSpPr/>
            <p:nvPr/>
          </p:nvCxnSpPr>
          <p:spPr>
            <a:xfrm flipV="1">
              <a:off x="5900237" y="4018225"/>
              <a:ext cx="183932" cy="176262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0" name="直線コネクタ 39"/>
            <p:cNvCxnSpPr/>
            <p:nvPr/>
          </p:nvCxnSpPr>
          <p:spPr>
            <a:xfrm>
              <a:off x="6084168" y="4008918"/>
              <a:ext cx="1" cy="329585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345855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★ 語句.wav"/>
          </p:stSnd>
        </p:sndAc>
      </p:transition>
    </mc:Choice>
    <mc:Fallback xmlns="">
      <p:transition spd="slow">
        <p:sndAc>
          <p:stSnd>
            <p:snd r:embed="rId3" name="★ 語句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603" y="272013"/>
            <a:ext cx="5764929" cy="448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D:\06 岳フォルダ\仕事関係の資料\授業資料\大谷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88279" y="652995"/>
            <a:ext cx="1725555" cy="344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0" y="0"/>
            <a:ext cx="1547664" cy="5143500"/>
          </a:xfrm>
          <a:prstGeom prst="rect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1835696" y="780893"/>
            <a:ext cx="4752528" cy="2608406"/>
          </a:xfrm>
          <a:prstGeom prst="rect">
            <a:avLst/>
          </a:prstGeom>
          <a:noFill/>
          <a:ln w="76200"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1700"/>
              </a:lnSpc>
            </a:pPr>
            <a:r>
              <a:rPr lang="ja-JP" altLang="en-US" sz="13800" b="1" cap="none" spc="-300" dirty="0" smtClean="0">
                <a:ln w="3810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立体</a:t>
            </a:r>
            <a:endParaRPr lang="en-US" altLang="ja-JP" sz="7200" b="1" cap="none" spc="-300" dirty="0" smtClean="0">
              <a:ln w="38100" cmpd="sng">
                <a:solidFill>
                  <a:srgbClr val="FFFF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lang="ja-JP" altLang="en-US" sz="7200" b="1" cap="none" spc="-300" dirty="0" smtClean="0">
                <a:ln w="3810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垂直・平行</a:t>
            </a:r>
            <a:endParaRPr lang="ja-JP" altLang="en-US" sz="7200" b="1" cap="none" spc="-300" dirty="0">
              <a:ln w="38100" cmpd="sng">
                <a:solidFill>
                  <a:srgbClr val="FFFF00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50800" algn="tl" rotWithShape="0">
                  <a:srgbClr val="000000"/>
                </a:outerShdw>
              </a:effectLst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535290" y="3291830"/>
            <a:ext cx="7536285" cy="176971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ja-JP" altLang="en-US" sz="11500" b="1" dirty="0" smtClean="0">
                <a:ln w="28575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66FF6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面面</a:t>
            </a:r>
            <a:r>
              <a:rPr lang="ja-JP" altLang="en-US" sz="11500" b="1" dirty="0" smtClean="0">
                <a:ln w="28575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66FF6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　</a:t>
            </a:r>
            <a:r>
              <a:rPr lang="ja-JP" altLang="en-US" sz="11500" b="1" dirty="0" smtClean="0">
                <a:ln w="28575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66FF6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面辺</a:t>
            </a:r>
            <a:endParaRPr lang="ja-JP" altLang="en-US" sz="4800" b="1" cap="none" spc="0" dirty="0">
              <a:ln w="28575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66FF66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タイトル 1"/>
          <p:cNvSpPr>
            <a:spLocks noGrp="1"/>
          </p:cNvSpPr>
          <p:nvPr>
            <p:ph type="ctrTitle"/>
          </p:nvPr>
        </p:nvSpPr>
        <p:spPr>
          <a:xfrm>
            <a:off x="4900" y="2211710"/>
            <a:ext cx="1547664" cy="2808312"/>
          </a:xfrm>
        </p:spPr>
        <p:txBody>
          <a:bodyPr vert="eaVert" tIns="0" bIns="0">
            <a:noAutofit/>
          </a:bodyPr>
          <a:lstStyle/>
          <a:p>
            <a:r>
              <a:rPr lang="ja-JP" altLang="en-US" sz="9600" b="1" spc="-300" dirty="0" smtClean="0">
                <a:ln w="28575">
                  <a:solidFill>
                    <a:schemeClr val="tx1"/>
                  </a:solidFill>
                </a:ln>
                <a:solidFill>
                  <a:srgbClr val="FFFFCC"/>
                </a:solidFill>
                <a:latin typeface="+mj-ea"/>
              </a:rPr>
              <a:t>算数</a:t>
            </a:r>
            <a:endParaRPr kumimoji="1" lang="ja-JP" altLang="en-US" sz="8800" b="1" spc="-300" dirty="0">
              <a:ln w="28575">
                <a:solidFill>
                  <a:schemeClr val="tx1"/>
                </a:solidFill>
              </a:ln>
              <a:solidFill>
                <a:srgbClr val="FFFFCC"/>
              </a:solidFill>
              <a:latin typeface="+mj-ea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6444208" y="56763"/>
            <a:ext cx="262778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EPSON Pゴシック W6" panose="02000600000000000000" pitchFamily="2" charset="-128"/>
                <a:ea typeface="EPSON Pゴシック W6" panose="02000600000000000000" pitchFamily="2" charset="-128"/>
              </a:rPr>
              <a:t>可能性は無限大</a:t>
            </a:r>
            <a:endParaRPr lang="ja-JP" altLang="en-U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EPSON Pゴシック W6" panose="02000600000000000000" pitchFamily="2" charset="-128"/>
              <a:ea typeface="EPSON Pゴシック W6" panose="02000600000000000000" pitchFamily="2" charset="-128"/>
            </a:endParaRPr>
          </a:p>
        </p:txBody>
      </p:sp>
      <p:sp>
        <p:nvSpPr>
          <p:cNvPr id="10" name="角丸四角形 9"/>
          <p:cNvSpPr/>
          <p:nvPr/>
        </p:nvSpPr>
        <p:spPr>
          <a:xfrm rot="21177073">
            <a:off x="118599" y="129857"/>
            <a:ext cx="1320266" cy="693595"/>
          </a:xfrm>
          <a:prstGeom prst="roundRect">
            <a:avLst>
              <a:gd name="adj" fmla="val 743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ja-JP" altLang="en-US" sz="4000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小</a:t>
            </a:r>
            <a:r>
              <a:rPr kumimoji="1" lang="ja-JP" altLang="en-US" sz="4000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学</a:t>
            </a:r>
            <a:endParaRPr kumimoji="1" lang="ja-JP" altLang="en-US" sz="3200" dirty="0">
              <a:ln w="28575">
                <a:solidFill>
                  <a:schemeClr val="tx1"/>
                </a:solidFill>
              </a:ln>
              <a:solidFill>
                <a:srgbClr val="FFFF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44084" y="853562"/>
            <a:ext cx="1459496" cy="147363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9600" b="1" u="sng" spc="-300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4</a:t>
            </a:r>
            <a:r>
              <a:rPr lang="ja-JP" altLang="en-US" sz="5400" b="1" u="sng" spc="-300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年</a:t>
            </a:r>
            <a:endParaRPr lang="ja-JP" altLang="en-US" sz="6000" b="1" u="sng" spc="-300" dirty="0">
              <a:ln w="28575">
                <a:solidFill>
                  <a:schemeClr val="tx1"/>
                </a:solidFill>
              </a:ln>
              <a:solidFill>
                <a:srgbClr val="FFFF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4619356" y="3685107"/>
            <a:ext cx="1368152" cy="1478931"/>
          </a:xfrm>
          <a:prstGeom prst="rect">
            <a:avLst/>
          </a:prstGeom>
          <a:noFill/>
          <a:ln w="76200"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1700"/>
              </a:lnSpc>
            </a:pPr>
            <a:r>
              <a:rPr lang="ja-JP" altLang="en-US" sz="8800" b="1" cap="none" spc="-300" dirty="0" smtClean="0">
                <a:ln w="38100" cmpd="sng">
                  <a:solidFill>
                    <a:srgbClr val="FFFF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endParaRPr lang="ja-JP" altLang="en-US" sz="8800" b="1" cap="none" spc="-300" dirty="0">
              <a:ln w="38100" cmpd="sng">
                <a:solidFill>
                  <a:srgbClr val="FFFF00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9934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今日のテーマ.wav"/>
          </p:stSnd>
        </p:sndAc>
      </p:transition>
    </mc:Choice>
    <mc:Fallback>
      <p:transition spd="slow">
        <p:sndAc>
          <p:stSnd>
            <p:snd r:embed="rId2" name="今日のテーマ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36512" y="0"/>
            <a:ext cx="722881" cy="5164038"/>
          </a:xfrm>
          <a:prstGeom prst="rect">
            <a:avLst/>
          </a:prstGeom>
          <a:solidFill>
            <a:srgbClr val="0066FF"/>
          </a:solidFill>
        </p:spPr>
        <p:txBody>
          <a:bodyPr vert="eaVert" wrap="square" lIns="0" tIns="45720" rIns="72000" bIns="45720" anchor="b" anchorCtr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ja-JP" altLang="en-US" sz="4400" b="1" dirty="0" smtClean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考えよう</a:t>
            </a:r>
            <a:endParaRPr lang="ja-JP" altLang="en-US" sz="4400" b="1" dirty="0">
              <a:ln w="9525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 rot="19558010">
            <a:off x="1232938" y="1343533"/>
            <a:ext cx="3487546" cy="2551117"/>
            <a:chOff x="2699792" y="1491630"/>
            <a:chExt cx="4176464" cy="3041633"/>
          </a:xfrm>
        </p:grpSpPr>
        <p:sp>
          <p:nvSpPr>
            <p:cNvPr id="12" name="平行四辺形 11"/>
            <p:cNvSpPr/>
            <p:nvPr/>
          </p:nvSpPr>
          <p:spPr>
            <a:xfrm>
              <a:off x="2699792" y="3556000"/>
              <a:ext cx="4125224" cy="964255"/>
            </a:xfrm>
            <a:prstGeom prst="parallelogram">
              <a:avLst>
                <a:gd name="adj" fmla="val 102853"/>
              </a:avLst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3683000" y="1496221"/>
              <a:ext cx="3193256" cy="2041636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直方体 2"/>
            <p:cNvSpPr/>
            <p:nvPr/>
          </p:nvSpPr>
          <p:spPr>
            <a:xfrm>
              <a:off x="2699792" y="1491630"/>
              <a:ext cx="4176464" cy="3024336"/>
            </a:xfrm>
            <a:prstGeom prst="cube">
              <a:avLst>
                <a:gd name="adj" fmla="val 32439"/>
              </a:avLst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noFill/>
              </a:endParaRPr>
            </a:p>
          </p:txBody>
        </p:sp>
        <p:cxnSp>
          <p:nvCxnSpPr>
            <p:cNvPr id="7" name="直線コネクタ 6"/>
            <p:cNvCxnSpPr/>
            <p:nvPr/>
          </p:nvCxnSpPr>
          <p:spPr>
            <a:xfrm flipH="1">
              <a:off x="2710543" y="3556000"/>
              <a:ext cx="968829" cy="932543"/>
            </a:xfrm>
            <a:prstGeom prst="lin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9" name="フレーム (半分) 18"/>
            <p:cNvSpPr/>
            <p:nvPr/>
          </p:nvSpPr>
          <p:spPr>
            <a:xfrm rot="5400000">
              <a:off x="2716851" y="4221406"/>
              <a:ext cx="288032" cy="260210"/>
            </a:xfrm>
            <a:prstGeom prst="halfFrame">
              <a:avLst>
                <a:gd name="adj1" fmla="val 0"/>
                <a:gd name="adj2" fmla="val 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</a:endParaRPr>
            </a:p>
          </p:txBody>
        </p:sp>
        <p:cxnSp>
          <p:nvCxnSpPr>
            <p:cNvPr id="11" name="直線コネクタ 10"/>
            <p:cNvCxnSpPr/>
            <p:nvPr/>
          </p:nvCxnSpPr>
          <p:spPr>
            <a:xfrm>
              <a:off x="2699792" y="2499742"/>
              <a:ext cx="0" cy="2033521"/>
            </a:xfrm>
            <a:prstGeom prst="lin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3" name="フレーム (半分) 12"/>
            <p:cNvSpPr/>
            <p:nvPr/>
          </p:nvSpPr>
          <p:spPr>
            <a:xfrm rot="5400000">
              <a:off x="3693993" y="3242381"/>
              <a:ext cx="288032" cy="260210"/>
            </a:xfrm>
            <a:prstGeom prst="halfFrame">
              <a:avLst>
                <a:gd name="adj1" fmla="val 0"/>
                <a:gd name="adj2" fmla="val 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</a:endParaRPr>
            </a:p>
          </p:txBody>
        </p:sp>
        <p:cxnSp>
          <p:nvCxnSpPr>
            <p:cNvPr id="14" name="直線コネクタ 13"/>
            <p:cNvCxnSpPr/>
            <p:nvPr/>
          </p:nvCxnSpPr>
          <p:spPr>
            <a:xfrm>
              <a:off x="3695077" y="1509831"/>
              <a:ext cx="0" cy="2033521"/>
            </a:xfrm>
            <a:prstGeom prst="lin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5" name="フレーム (半分) 14"/>
            <p:cNvSpPr/>
            <p:nvPr/>
          </p:nvSpPr>
          <p:spPr>
            <a:xfrm rot="5400000" flipV="1">
              <a:off x="6588224" y="3219565"/>
              <a:ext cx="288032" cy="288032"/>
            </a:xfrm>
            <a:prstGeom prst="halfFrame">
              <a:avLst>
                <a:gd name="adj1" fmla="val 0"/>
                <a:gd name="adj2" fmla="val 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</a:endParaRPr>
            </a:p>
          </p:txBody>
        </p:sp>
        <p:cxnSp>
          <p:nvCxnSpPr>
            <p:cNvPr id="16" name="直線コネクタ 15"/>
            <p:cNvCxnSpPr/>
            <p:nvPr/>
          </p:nvCxnSpPr>
          <p:spPr>
            <a:xfrm>
              <a:off x="6876256" y="1511812"/>
              <a:ext cx="0" cy="2033521"/>
            </a:xfrm>
            <a:prstGeom prst="lin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フレーム (半分) 16"/>
            <p:cNvSpPr/>
            <p:nvPr/>
          </p:nvSpPr>
          <p:spPr>
            <a:xfrm rot="5400000" flipV="1">
              <a:off x="5580112" y="4194487"/>
              <a:ext cx="288032" cy="288032"/>
            </a:xfrm>
            <a:prstGeom prst="halfFrame">
              <a:avLst>
                <a:gd name="adj1" fmla="val 0"/>
                <a:gd name="adj2" fmla="val 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</a:endParaRPr>
            </a:p>
          </p:txBody>
        </p:sp>
        <p:cxnSp>
          <p:nvCxnSpPr>
            <p:cNvPr id="21" name="直線コネクタ 20"/>
            <p:cNvCxnSpPr/>
            <p:nvPr/>
          </p:nvCxnSpPr>
          <p:spPr>
            <a:xfrm>
              <a:off x="5900237" y="2461334"/>
              <a:ext cx="0" cy="2033521"/>
            </a:xfrm>
            <a:prstGeom prst="lin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27" name="グループ化 26"/>
            <p:cNvGrpSpPr/>
            <p:nvPr/>
          </p:nvGrpSpPr>
          <p:grpSpPr>
            <a:xfrm>
              <a:off x="6680200" y="3219565"/>
              <a:ext cx="163399" cy="504313"/>
              <a:chOff x="6680200" y="3219565"/>
              <a:chExt cx="163399" cy="504313"/>
            </a:xfrm>
          </p:grpSpPr>
          <p:cxnSp>
            <p:nvCxnSpPr>
              <p:cNvPr id="9" name="直線コネクタ 8"/>
              <p:cNvCxnSpPr/>
              <p:nvPr/>
            </p:nvCxnSpPr>
            <p:spPr>
              <a:xfrm flipH="1">
                <a:off x="6680200" y="3219565"/>
                <a:ext cx="163399" cy="184035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4" name="直線コネクタ 23"/>
              <p:cNvCxnSpPr/>
              <p:nvPr/>
            </p:nvCxnSpPr>
            <p:spPr>
              <a:xfrm>
                <a:off x="6680200" y="3394293"/>
                <a:ext cx="1" cy="329585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28" name="グループ化 27"/>
            <p:cNvGrpSpPr/>
            <p:nvPr/>
          </p:nvGrpSpPr>
          <p:grpSpPr>
            <a:xfrm>
              <a:off x="3530375" y="3232515"/>
              <a:ext cx="167027" cy="464953"/>
              <a:chOff x="6680200" y="3240863"/>
              <a:chExt cx="167027" cy="464953"/>
            </a:xfrm>
          </p:grpSpPr>
          <p:cxnSp>
            <p:nvCxnSpPr>
              <p:cNvPr id="29" name="直線コネクタ 28"/>
              <p:cNvCxnSpPr/>
              <p:nvPr/>
            </p:nvCxnSpPr>
            <p:spPr>
              <a:xfrm flipH="1">
                <a:off x="6680201" y="3240863"/>
                <a:ext cx="167026" cy="153832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0" name="直線コネクタ 29"/>
              <p:cNvCxnSpPr/>
              <p:nvPr/>
            </p:nvCxnSpPr>
            <p:spPr>
              <a:xfrm>
                <a:off x="6680200" y="3376231"/>
                <a:ext cx="1" cy="329585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37" name="グループ化 36"/>
            <p:cNvGrpSpPr/>
            <p:nvPr/>
          </p:nvGrpSpPr>
          <p:grpSpPr>
            <a:xfrm>
              <a:off x="5900237" y="4008918"/>
              <a:ext cx="183932" cy="329585"/>
              <a:chOff x="5900237" y="4008918"/>
              <a:chExt cx="183932" cy="329585"/>
            </a:xfrm>
          </p:grpSpPr>
          <p:cxnSp>
            <p:nvCxnSpPr>
              <p:cNvPr id="34" name="直線コネクタ 33"/>
              <p:cNvCxnSpPr/>
              <p:nvPr/>
            </p:nvCxnSpPr>
            <p:spPr>
              <a:xfrm flipV="1">
                <a:off x="5900237" y="4018225"/>
                <a:ext cx="183932" cy="176262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5" name="直線コネクタ 34"/>
              <p:cNvCxnSpPr/>
              <p:nvPr/>
            </p:nvCxnSpPr>
            <p:spPr>
              <a:xfrm>
                <a:off x="6084168" y="4008918"/>
                <a:ext cx="1" cy="329585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38" name="グループ化 37"/>
            <p:cNvGrpSpPr/>
            <p:nvPr/>
          </p:nvGrpSpPr>
          <p:grpSpPr>
            <a:xfrm>
              <a:off x="2722559" y="3960678"/>
              <a:ext cx="183932" cy="329585"/>
              <a:chOff x="5900237" y="4008918"/>
              <a:chExt cx="183932" cy="329585"/>
            </a:xfrm>
          </p:grpSpPr>
          <p:cxnSp>
            <p:nvCxnSpPr>
              <p:cNvPr id="39" name="直線コネクタ 38"/>
              <p:cNvCxnSpPr/>
              <p:nvPr/>
            </p:nvCxnSpPr>
            <p:spPr>
              <a:xfrm flipV="1">
                <a:off x="5900237" y="4018225"/>
                <a:ext cx="183932" cy="176262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0" name="直線コネクタ 39"/>
              <p:cNvCxnSpPr/>
              <p:nvPr/>
            </p:nvCxnSpPr>
            <p:spPr>
              <a:xfrm>
                <a:off x="6084168" y="4008918"/>
                <a:ext cx="1" cy="329585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grpSp>
        <p:nvGrpSpPr>
          <p:cNvPr id="31" name="グループ化 30"/>
          <p:cNvGrpSpPr/>
          <p:nvPr/>
        </p:nvGrpSpPr>
        <p:grpSpPr>
          <a:xfrm rot="16200000">
            <a:off x="5011746" y="1129331"/>
            <a:ext cx="3745637" cy="2800748"/>
            <a:chOff x="2699792" y="1491630"/>
            <a:chExt cx="4176464" cy="3041633"/>
          </a:xfrm>
        </p:grpSpPr>
        <p:sp>
          <p:nvSpPr>
            <p:cNvPr id="32" name="平行四辺形 31"/>
            <p:cNvSpPr/>
            <p:nvPr/>
          </p:nvSpPr>
          <p:spPr>
            <a:xfrm>
              <a:off x="2699792" y="3556000"/>
              <a:ext cx="4125224" cy="964255"/>
            </a:xfrm>
            <a:prstGeom prst="parallelogram">
              <a:avLst>
                <a:gd name="adj" fmla="val 102853"/>
              </a:avLst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正方形/長方形 32"/>
            <p:cNvSpPr/>
            <p:nvPr/>
          </p:nvSpPr>
          <p:spPr>
            <a:xfrm>
              <a:off x="3683000" y="1496221"/>
              <a:ext cx="3193256" cy="2041636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直方体 35"/>
            <p:cNvSpPr/>
            <p:nvPr/>
          </p:nvSpPr>
          <p:spPr>
            <a:xfrm>
              <a:off x="2699792" y="1491630"/>
              <a:ext cx="4176464" cy="3024336"/>
            </a:xfrm>
            <a:prstGeom prst="cube">
              <a:avLst>
                <a:gd name="adj" fmla="val 32439"/>
              </a:avLst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noFill/>
              </a:endParaRPr>
            </a:p>
          </p:txBody>
        </p:sp>
        <p:cxnSp>
          <p:nvCxnSpPr>
            <p:cNvPr id="41" name="直線コネクタ 40"/>
            <p:cNvCxnSpPr/>
            <p:nvPr/>
          </p:nvCxnSpPr>
          <p:spPr>
            <a:xfrm flipH="1">
              <a:off x="2710543" y="3556000"/>
              <a:ext cx="968829" cy="932543"/>
            </a:xfrm>
            <a:prstGeom prst="lin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2" name="フレーム (半分) 41"/>
            <p:cNvSpPr/>
            <p:nvPr/>
          </p:nvSpPr>
          <p:spPr>
            <a:xfrm rot="5400000">
              <a:off x="2716851" y="4221406"/>
              <a:ext cx="288032" cy="260210"/>
            </a:xfrm>
            <a:prstGeom prst="halfFrame">
              <a:avLst>
                <a:gd name="adj1" fmla="val 0"/>
                <a:gd name="adj2" fmla="val 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</a:endParaRPr>
            </a:p>
          </p:txBody>
        </p:sp>
        <p:cxnSp>
          <p:nvCxnSpPr>
            <p:cNvPr id="43" name="直線コネクタ 42"/>
            <p:cNvCxnSpPr/>
            <p:nvPr/>
          </p:nvCxnSpPr>
          <p:spPr>
            <a:xfrm>
              <a:off x="2699792" y="2499742"/>
              <a:ext cx="0" cy="2033521"/>
            </a:xfrm>
            <a:prstGeom prst="lin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4" name="フレーム (半分) 43"/>
            <p:cNvSpPr/>
            <p:nvPr/>
          </p:nvSpPr>
          <p:spPr>
            <a:xfrm rot="5400000">
              <a:off x="3693993" y="3242381"/>
              <a:ext cx="288032" cy="260210"/>
            </a:xfrm>
            <a:prstGeom prst="halfFrame">
              <a:avLst>
                <a:gd name="adj1" fmla="val 0"/>
                <a:gd name="adj2" fmla="val 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</a:endParaRPr>
            </a:p>
          </p:txBody>
        </p:sp>
        <p:cxnSp>
          <p:nvCxnSpPr>
            <p:cNvPr id="45" name="直線コネクタ 44"/>
            <p:cNvCxnSpPr/>
            <p:nvPr/>
          </p:nvCxnSpPr>
          <p:spPr>
            <a:xfrm>
              <a:off x="3695077" y="1509831"/>
              <a:ext cx="0" cy="2033521"/>
            </a:xfrm>
            <a:prstGeom prst="lin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6" name="フレーム (半分) 45"/>
            <p:cNvSpPr/>
            <p:nvPr/>
          </p:nvSpPr>
          <p:spPr>
            <a:xfrm rot="5400000" flipV="1">
              <a:off x="6588224" y="3219565"/>
              <a:ext cx="288032" cy="288032"/>
            </a:xfrm>
            <a:prstGeom prst="halfFrame">
              <a:avLst>
                <a:gd name="adj1" fmla="val 0"/>
                <a:gd name="adj2" fmla="val 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</a:endParaRPr>
            </a:p>
          </p:txBody>
        </p:sp>
        <p:cxnSp>
          <p:nvCxnSpPr>
            <p:cNvPr id="47" name="直線コネクタ 46"/>
            <p:cNvCxnSpPr/>
            <p:nvPr/>
          </p:nvCxnSpPr>
          <p:spPr>
            <a:xfrm>
              <a:off x="6876256" y="1511812"/>
              <a:ext cx="0" cy="2033521"/>
            </a:xfrm>
            <a:prstGeom prst="lin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8" name="フレーム (半分) 47"/>
            <p:cNvSpPr/>
            <p:nvPr/>
          </p:nvSpPr>
          <p:spPr>
            <a:xfrm rot="5400000" flipV="1">
              <a:off x="5580112" y="4194487"/>
              <a:ext cx="288032" cy="288032"/>
            </a:xfrm>
            <a:prstGeom prst="halfFrame">
              <a:avLst>
                <a:gd name="adj1" fmla="val 0"/>
                <a:gd name="adj2" fmla="val 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</a:endParaRPr>
            </a:p>
          </p:txBody>
        </p:sp>
        <p:cxnSp>
          <p:nvCxnSpPr>
            <p:cNvPr id="49" name="直線コネクタ 48"/>
            <p:cNvCxnSpPr/>
            <p:nvPr/>
          </p:nvCxnSpPr>
          <p:spPr>
            <a:xfrm>
              <a:off x="5900237" y="2461334"/>
              <a:ext cx="0" cy="2033521"/>
            </a:xfrm>
            <a:prstGeom prst="lin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50" name="グループ化 49"/>
            <p:cNvGrpSpPr/>
            <p:nvPr/>
          </p:nvGrpSpPr>
          <p:grpSpPr>
            <a:xfrm>
              <a:off x="6680200" y="3219565"/>
              <a:ext cx="163399" cy="504313"/>
              <a:chOff x="6680200" y="3219565"/>
              <a:chExt cx="163399" cy="504313"/>
            </a:xfrm>
          </p:grpSpPr>
          <p:cxnSp>
            <p:nvCxnSpPr>
              <p:cNvPr id="60" name="直線コネクタ 59"/>
              <p:cNvCxnSpPr/>
              <p:nvPr/>
            </p:nvCxnSpPr>
            <p:spPr>
              <a:xfrm flipH="1">
                <a:off x="6680200" y="3219565"/>
                <a:ext cx="163399" cy="184035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1" name="直線コネクタ 60"/>
              <p:cNvCxnSpPr/>
              <p:nvPr/>
            </p:nvCxnSpPr>
            <p:spPr>
              <a:xfrm>
                <a:off x="6680200" y="3394293"/>
                <a:ext cx="1" cy="329585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51" name="グループ化 50"/>
            <p:cNvGrpSpPr/>
            <p:nvPr/>
          </p:nvGrpSpPr>
          <p:grpSpPr>
            <a:xfrm>
              <a:off x="3530375" y="3232515"/>
              <a:ext cx="167027" cy="464953"/>
              <a:chOff x="6680200" y="3240863"/>
              <a:chExt cx="167027" cy="464953"/>
            </a:xfrm>
          </p:grpSpPr>
          <p:cxnSp>
            <p:nvCxnSpPr>
              <p:cNvPr id="58" name="直線コネクタ 57"/>
              <p:cNvCxnSpPr/>
              <p:nvPr/>
            </p:nvCxnSpPr>
            <p:spPr>
              <a:xfrm flipH="1">
                <a:off x="6680201" y="3240863"/>
                <a:ext cx="167026" cy="153832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9" name="直線コネクタ 58"/>
              <p:cNvCxnSpPr/>
              <p:nvPr/>
            </p:nvCxnSpPr>
            <p:spPr>
              <a:xfrm>
                <a:off x="6680200" y="3376231"/>
                <a:ext cx="1" cy="329585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52" name="グループ化 51"/>
            <p:cNvGrpSpPr/>
            <p:nvPr/>
          </p:nvGrpSpPr>
          <p:grpSpPr>
            <a:xfrm>
              <a:off x="5900237" y="4008918"/>
              <a:ext cx="183932" cy="329585"/>
              <a:chOff x="5900237" y="4008918"/>
              <a:chExt cx="183932" cy="329585"/>
            </a:xfrm>
          </p:grpSpPr>
          <p:cxnSp>
            <p:nvCxnSpPr>
              <p:cNvPr id="56" name="直線コネクタ 55"/>
              <p:cNvCxnSpPr/>
              <p:nvPr/>
            </p:nvCxnSpPr>
            <p:spPr>
              <a:xfrm flipV="1">
                <a:off x="5900237" y="4018225"/>
                <a:ext cx="183932" cy="176262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7" name="直線コネクタ 56"/>
              <p:cNvCxnSpPr/>
              <p:nvPr/>
            </p:nvCxnSpPr>
            <p:spPr>
              <a:xfrm>
                <a:off x="6084168" y="4008918"/>
                <a:ext cx="1" cy="329585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53" name="グループ化 52"/>
            <p:cNvGrpSpPr/>
            <p:nvPr/>
          </p:nvGrpSpPr>
          <p:grpSpPr>
            <a:xfrm>
              <a:off x="2722559" y="3960678"/>
              <a:ext cx="183932" cy="329585"/>
              <a:chOff x="5900237" y="4008918"/>
              <a:chExt cx="183932" cy="329585"/>
            </a:xfrm>
          </p:grpSpPr>
          <p:cxnSp>
            <p:nvCxnSpPr>
              <p:cNvPr id="54" name="直線コネクタ 53"/>
              <p:cNvCxnSpPr/>
              <p:nvPr/>
            </p:nvCxnSpPr>
            <p:spPr>
              <a:xfrm flipV="1">
                <a:off x="5900237" y="4018225"/>
                <a:ext cx="183932" cy="176262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5" name="直線コネクタ 54"/>
              <p:cNvCxnSpPr/>
              <p:nvPr/>
            </p:nvCxnSpPr>
            <p:spPr>
              <a:xfrm>
                <a:off x="6084168" y="4008918"/>
                <a:ext cx="1" cy="329585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03519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★ 語句.wav"/>
          </p:stSnd>
        </p:sndAc>
      </p:transition>
    </mc:Choice>
    <mc:Fallback xmlns="">
      <p:transition spd="slow">
        <p:sndAc>
          <p:stSnd>
            <p:snd r:embed="rId3" name="★ 語句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36512" y="0"/>
            <a:ext cx="722881" cy="51640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eaVert" wrap="square" lIns="0" tIns="45720" rIns="72000" bIns="45720" anchor="b" anchorCtr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ja-JP" altLang="en-US" sz="4400" b="1" dirty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ポイント解説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899592" y="267494"/>
            <a:ext cx="81341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直方体や立方体で</a:t>
            </a:r>
            <a:endParaRPr lang="en-US" altLang="ja-JP" sz="4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48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ある面</a:t>
            </a:r>
            <a:r>
              <a:rPr lang="ja-JP" altLang="en-US" sz="48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</a:t>
            </a:r>
            <a:r>
              <a:rPr lang="ja-JP" altLang="en-US" sz="48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垂直な辺</a:t>
            </a:r>
            <a:r>
              <a:rPr lang="ja-JP" altLang="en-US" sz="4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といえば。</a:t>
            </a:r>
            <a:endParaRPr lang="ja-JP" altLang="en-US" sz="60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タイトル 1"/>
          <p:cNvSpPr>
            <a:spLocks noGrp="1"/>
          </p:cNvSpPr>
          <p:nvPr>
            <p:ph type="ctrTitle"/>
          </p:nvPr>
        </p:nvSpPr>
        <p:spPr>
          <a:xfrm>
            <a:off x="1547664" y="2211710"/>
            <a:ext cx="6480720" cy="2520280"/>
          </a:xfrm>
          <a:ln w="76200">
            <a:solidFill>
              <a:srgbClr val="FF0000"/>
            </a:solidFill>
          </a:ln>
        </p:spPr>
        <p:txBody>
          <a:bodyPr wrap="none">
            <a:normAutofit/>
          </a:bodyPr>
          <a:lstStyle/>
          <a:p>
            <a:r>
              <a:rPr lang="ja-JP" altLang="en-US" sz="6600" spc="-3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柱になる</a:t>
            </a:r>
            <a:r>
              <a:rPr lang="en-US" altLang="ja-JP" sz="6600" spc="-3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/>
            </a:r>
            <a:br>
              <a:rPr lang="en-US" altLang="ja-JP" sz="6600" spc="-3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6600" spc="-3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４つの辺</a:t>
            </a:r>
            <a:endParaRPr kumimoji="1" lang="ja-JP" altLang="en-US" sz="19900" spc="-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904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2 キーワード.wav"/>
          </p:stSnd>
        </p:sndAc>
      </p:transition>
    </mc:Choice>
    <mc:Fallback xmlns="">
      <p:transition>
        <p:sndAc>
          <p:stSnd>
            <p:snd r:embed="rId4" name="2 キーワード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77392" y="0"/>
            <a:ext cx="8466608" cy="5143500"/>
          </a:xfrm>
        </p:spPr>
        <p:txBody>
          <a:bodyPr>
            <a:noAutofit/>
          </a:bodyPr>
          <a:lstStyle/>
          <a:p>
            <a:r>
              <a:rPr kumimoji="1" lang="ja-JP" altLang="en-US" sz="11500" spc="-3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面と辺の</a:t>
            </a:r>
            <a:r>
              <a:rPr kumimoji="1" lang="en-US" altLang="ja-JP" sz="11500" spc="-3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/>
            </a:r>
            <a:br>
              <a:rPr kumimoji="1" lang="en-US" altLang="ja-JP" sz="11500" spc="-3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11500" spc="-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平行</a:t>
            </a:r>
            <a:endParaRPr kumimoji="1" lang="ja-JP" altLang="en-US" sz="11500" spc="-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-36512" y="0"/>
            <a:ext cx="713904" cy="516403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eaVert" wrap="square" lIns="0" tIns="45720" rIns="72000" bIns="45720" anchor="b" anchorCtr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ja-JP" altLang="en-US" sz="4000" b="1" dirty="0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内 容 ４</a:t>
            </a:r>
            <a:endParaRPr lang="ja-JP" altLang="en-US" sz="4000" b="1" dirty="0">
              <a:ln w="9525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126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学習内容.wav"/>
          </p:stSnd>
        </p:sndAc>
      </p:transition>
    </mc:Choice>
    <mc:Fallback xmlns="">
      <p:transition spd="slow">
        <p:sndAc>
          <p:stSnd>
            <p:snd r:embed="rId3" name="学習内容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-7258" y="-10886"/>
            <a:ext cx="713904" cy="5156200"/>
          </a:xfrm>
          <a:prstGeom prst="rect">
            <a:avLst/>
          </a:prstGeom>
          <a:solidFill>
            <a:srgbClr val="990099"/>
          </a:solidFill>
        </p:spPr>
        <p:txBody>
          <a:bodyPr vert="eaVert" wrap="square" lIns="0" tIns="45720" rIns="72000" bIns="45720" anchor="b" anchorCtr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ja-JP" altLang="en-US" sz="4400" b="1" dirty="0" smtClean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超・重要語句</a:t>
            </a:r>
            <a:endParaRPr lang="ja-JP" altLang="en-US" sz="4400" b="1" dirty="0">
              <a:ln w="9525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1" name="平行四辺形 20"/>
          <p:cNvSpPr/>
          <p:nvPr/>
        </p:nvSpPr>
        <p:spPr>
          <a:xfrm>
            <a:off x="2751032" y="3556000"/>
            <a:ext cx="4125224" cy="921661"/>
          </a:xfrm>
          <a:prstGeom prst="parallelogram">
            <a:avLst>
              <a:gd name="adj" fmla="val 105487"/>
            </a:avLst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3683000" y="1496221"/>
            <a:ext cx="3193256" cy="2041636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タイトル 1"/>
          <p:cNvSpPr>
            <a:spLocks noGrp="1"/>
          </p:cNvSpPr>
          <p:nvPr>
            <p:ph type="ctrTitle"/>
          </p:nvPr>
        </p:nvSpPr>
        <p:spPr>
          <a:xfrm>
            <a:off x="755576" y="123478"/>
            <a:ext cx="8366101" cy="1008112"/>
          </a:xfrm>
        </p:spPr>
        <p:txBody>
          <a:bodyPr wrap="none">
            <a:noAutofit/>
          </a:bodyPr>
          <a:lstStyle/>
          <a:p>
            <a:r>
              <a:rPr kumimoji="1" lang="ja-JP" altLang="en-US" sz="7200" spc="-3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面と辺の平行</a:t>
            </a:r>
            <a:endParaRPr kumimoji="1" lang="ja-JP" altLang="en-US" sz="14900" spc="-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4" name="直方体 23"/>
          <p:cNvSpPr/>
          <p:nvPr/>
        </p:nvSpPr>
        <p:spPr>
          <a:xfrm>
            <a:off x="2699792" y="1491630"/>
            <a:ext cx="4176464" cy="3024336"/>
          </a:xfrm>
          <a:prstGeom prst="cube">
            <a:avLst>
              <a:gd name="adj" fmla="val 32439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cxnSp>
        <p:nvCxnSpPr>
          <p:cNvPr id="25" name="直線コネクタ 24"/>
          <p:cNvCxnSpPr/>
          <p:nvPr/>
        </p:nvCxnSpPr>
        <p:spPr>
          <a:xfrm flipH="1">
            <a:off x="2710543" y="3556000"/>
            <a:ext cx="968829" cy="932543"/>
          </a:xfrm>
          <a:prstGeom prst="lin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6" name="フレーム (半分) 25"/>
          <p:cNvSpPr/>
          <p:nvPr/>
        </p:nvSpPr>
        <p:spPr>
          <a:xfrm rot="5400000">
            <a:off x="2716851" y="4221406"/>
            <a:ext cx="288032" cy="260210"/>
          </a:xfrm>
          <a:prstGeom prst="halfFrame">
            <a:avLst>
              <a:gd name="adj1" fmla="val 0"/>
              <a:gd name="adj2" fmla="val 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  <p:cxnSp>
        <p:nvCxnSpPr>
          <p:cNvPr id="3" name="直線コネクタ 2"/>
          <p:cNvCxnSpPr/>
          <p:nvPr/>
        </p:nvCxnSpPr>
        <p:spPr>
          <a:xfrm>
            <a:off x="2699792" y="2499742"/>
            <a:ext cx="0" cy="2033521"/>
          </a:xfrm>
          <a:prstGeom prst="lin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フレーム (半分) 9"/>
          <p:cNvSpPr/>
          <p:nvPr/>
        </p:nvSpPr>
        <p:spPr>
          <a:xfrm rot="5400000" flipH="1">
            <a:off x="2702659" y="2522505"/>
            <a:ext cx="275977" cy="260210"/>
          </a:xfrm>
          <a:prstGeom prst="halfFrame">
            <a:avLst>
              <a:gd name="adj1" fmla="val 0"/>
              <a:gd name="adj2" fmla="val 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2670763" y="2474343"/>
            <a:ext cx="3214779" cy="3972"/>
          </a:xfrm>
          <a:prstGeom prst="lin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55176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超重要語句.wav"/>
          </p:stSnd>
        </p:sndAc>
      </p:transition>
    </mc:Choice>
    <mc:Fallback xmlns="">
      <p:transition spd="slow">
        <p:sndAc>
          <p:stSnd>
            <p:snd r:embed="rId3" name="超重要語句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70395" y="123478"/>
            <a:ext cx="8473605" cy="1008112"/>
          </a:xfrm>
        </p:spPr>
        <p:txBody>
          <a:bodyPr wrap="none">
            <a:noAutofit/>
          </a:bodyPr>
          <a:lstStyle/>
          <a:p>
            <a:r>
              <a:rPr lang="ja-JP" altLang="en-US" sz="6600" spc="-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他にも</a:t>
            </a:r>
            <a:r>
              <a:rPr kumimoji="1" lang="ja-JP" altLang="en-US" sz="6600" spc="-3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ある？</a:t>
            </a:r>
            <a:endParaRPr kumimoji="1" lang="ja-JP" altLang="en-US" sz="6600" spc="-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-36512" y="0"/>
            <a:ext cx="722881" cy="5164038"/>
          </a:xfrm>
          <a:prstGeom prst="rect">
            <a:avLst/>
          </a:prstGeom>
          <a:solidFill>
            <a:srgbClr val="0066FF"/>
          </a:solidFill>
        </p:spPr>
        <p:txBody>
          <a:bodyPr vert="eaVert" wrap="square" lIns="0" tIns="45720" rIns="72000" bIns="45720" anchor="b" anchorCtr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ja-JP" altLang="en-US" sz="4400" b="1" dirty="0" smtClean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考えよう</a:t>
            </a:r>
            <a:endParaRPr lang="ja-JP" altLang="en-US" sz="4400" b="1" dirty="0">
              <a:ln w="9525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1" name="平行四辺形 30"/>
          <p:cNvSpPr/>
          <p:nvPr/>
        </p:nvSpPr>
        <p:spPr>
          <a:xfrm>
            <a:off x="2751032" y="3556000"/>
            <a:ext cx="4125224" cy="921661"/>
          </a:xfrm>
          <a:prstGeom prst="parallelogram">
            <a:avLst>
              <a:gd name="adj" fmla="val 105487"/>
            </a:avLst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3683000" y="1496221"/>
            <a:ext cx="3193256" cy="2041636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直方体 32"/>
          <p:cNvSpPr/>
          <p:nvPr/>
        </p:nvSpPr>
        <p:spPr>
          <a:xfrm>
            <a:off x="2699792" y="1491630"/>
            <a:ext cx="4176464" cy="3024336"/>
          </a:xfrm>
          <a:prstGeom prst="cube">
            <a:avLst>
              <a:gd name="adj" fmla="val 32439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cxnSp>
        <p:nvCxnSpPr>
          <p:cNvPr id="36" name="直線コネクタ 35"/>
          <p:cNvCxnSpPr/>
          <p:nvPr/>
        </p:nvCxnSpPr>
        <p:spPr>
          <a:xfrm flipH="1">
            <a:off x="2710543" y="3556000"/>
            <a:ext cx="968829" cy="932543"/>
          </a:xfrm>
          <a:prstGeom prst="lin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1" name="フレーム (半分) 40"/>
          <p:cNvSpPr/>
          <p:nvPr/>
        </p:nvSpPr>
        <p:spPr>
          <a:xfrm rot="5400000">
            <a:off x="2716851" y="4221406"/>
            <a:ext cx="288032" cy="260210"/>
          </a:xfrm>
          <a:prstGeom prst="halfFrame">
            <a:avLst>
              <a:gd name="adj1" fmla="val 0"/>
              <a:gd name="adj2" fmla="val 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  <p:cxnSp>
        <p:nvCxnSpPr>
          <p:cNvPr id="42" name="直線コネクタ 41"/>
          <p:cNvCxnSpPr/>
          <p:nvPr/>
        </p:nvCxnSpPr>
        <p:spPr>
          <a:xfrm>
            <a:off x="2699792" y="2499742"/>
            <a:ext cx="0" cy="2033521"/>
          </a:xfrm>
          <a:prstGeom prst="lin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3" name="フレーム (半分) 42"/>
          <p:cNvSpPr/>
          <p:nvPr/>
        </p:nvSpPr>
        <p:spPr>
          <a:xfrm rot="5400000" flipH="1">
            <a:off x="2702659" y="2522505"/>
            <a:ext cx="275977" cy="260210"/>
          </a:xfrm>
          <a:prstGeom prst="halfFrame">
            <a:avLst>
              <a:gd name="adj1" fmla="val 0"/>
              <a:gd name="adj2" fmla="val 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  <p:cxnSp>
        <p:nvCxnSpPr>
          <p:cNvPr id="44" name="直線コネクタ 43"/>
          <p:cNvCxnSpPr/>
          <p:nvPr/>
        </p:nvCxnSpPr>
        <p:spPr>
          <a:xfrm>
            <a:off x="2670763" y="2474343"/>
            <a:ext cx="3214779" cy="3972"/>
          </a:xfrm>
          <a:prstGeom prst="lin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5" name="フレーム (半分) 44"/>
          <p:cNvSpPr/>
          <p:nvPr/>
        </p:nvSpPr>
        <p:spPr>
          <a:xfrm rot="5400000">
            <a:off x="3671578" y="3230105"/>
            <a:ext cx="288032" cy="260210"/>
          </a:xfrm>
          <a:prstGeom prst="halfFrame">
            <a:avLst>
              <a:gd name="adj1" fmla="val 0"/>
              <a:gd name="adj2" fmla="val 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46" name="フレーム (半分) 45"/>
          <p:cNvSpPr/>
          <p:nvPr/>
        </p:nvSpPr>
        <p:spPr>
          <a:xfrm rot="5400000" flipH="1">
            <a:off x="3693373" y="1535820"/>
            <a:ext cx="275977" cy="260210"/>
          </a:xfrm>
          <a:prstGeom prst="halfFrame">
            <a:avLst>
              <a:gd name="adj1" fmla="val 0"/>
              <a:gd name="adj2" fmla="val 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  <p:cxnSp>
        <p:nvCxnSpPr>
          <p:cNvPr id="47" name="直線コネクタ 46"/>
          <p:cNvCxnSpPr/>
          <p:nvPr/>
        </p:nvCxnSpPr>
        <p:spPr>
          <a:xfrm>
            <a:off x="3661477" y="1487658"/>
            <a:ext cx="3214779" cy="3972"/>
          </a:xfrm>
          <a:prstGeom prst="lin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3095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★ 語句.wav"/>
          </p:stSnd>
        </p:sndAc>
      </p:transition>
    </mc:Choice>
    <mc:Fallback xmlns="">
      <p:transition spd="slow">
        <p:sndAc>
          <p:stSnd>
            <p:snd r:embed="rId3" name="★ 語句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/>
          <p:cNvGrpSpPr/>
          <p:nvPr/>
        </p:nvGrpSpPr>
        <p:grpSpPr>
          <a:xfrm>
            <a:off x="2710543" y="2283718"/>
            <a:ext cx="205273" cy="576064"/>
            <a:chOff x="2710543" y="2283718"/>
            <a:chExt cx="205273" cy="576064"/>
          </a:xfrm>
        </p:grpSpPr>
        <p:cxnSp>
          <p:nvCxnSpPr>
            <p:cNvPr id="7" name="直線コネクタ 6"/>
            <p:cNvCxnSpPr/>
            <p:nvPr/>
          </p:nvCxnSpPr>
          <p:spPr>
            <a:xfrm>
              <a:off x="2915816" y="2283718"/>
              <a:ext cx="0" cy="36004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 flipH="1">
              <a:off x="2710543" y="2643758"/>
              <a:ext cx="205273" cy="216024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70395" y="123478"/>
            <a:ext cx="8473605" cy="1008112"/>
          </a:xfrm>
        </p:spPr>
        <p:txBody>
          <a:bodyPr wrap="none">
            <a:noAutofit/>
          </a:bodyPr>
          <a:lstStyle/>
          <a:p>
            <a:r>
              <a:rPr lang="ja-JP" altLang="en-US" sz="6600" spc="-3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まだ</a:t>
            </a:r>
            <a:r>
              <a:rPr kumimoji="1" lang="ja-JP" altLang="en-US" sz="6600" spc="-3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あるよ</a:t>
            </a:r>
            <a:endParaRPr kumimoji="1" lang="ja-JP" altLang="en-US" sz="6600" spc="-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-36512" y="0"/>
            <a:ext cx="722881" cy="5164038"/>
          </a:xfrm>
          <a:prstGeom prst="rect">
            <a:avLst/>
          </a:prstGeom>
          <a:solidFill>
            <a:srgbClr val="0066FF"/>
          </a:solidFill>
        </p:spPr>
        <p:txBody>
          <a:bodyPr vert="eaVert" wrap="square" lIns="0" tIns="45720" rIns="72000" bIns="45720" anchor="b" anchorCtr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ja-JP" altLang="en-US" sz="4400" b="1" dirty="0" smtClean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考えよう</a:t>
            </a:r>
            <a:endParaRPr lang="ja-JP" altLang="en-US" sz="4400" b="1" dirty="0">
              <a:ln w="9525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1" name="平行四辺形 30"/>
          <p:cNvSpPr/>
          <p:nvPr/>
        </p:nvSpPr>
        <p:spPr>
          <a:xfrm>
            <a:off x="2751032" y="3556000"/>
            <a:ext cx="4125224" cy="921661"/>
          </a:xfrm>
          <a:prstGeom prst="parallelogram">
            <a:avLst>
              <a:gd name="adj" fmla="val 105487"/>
            </a:avLst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3683000" y="1496221"/>
            <a:ext cx="3193256" cy="2041636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直方体 32"/>
          <p:cNvSpPr/>
          <p:nvPr/>
        </p:nvSpPr>
        <p:spPr>
          <a:xfrm>
            <a:off x="2699792" y="1491630"/>
            <a:ext cx="4176464" cy="3024336"/>
          </a:xfrm>
          <a:prstGeom prst="cube">
            <a:avLst>
              <a:gd name="adj" fmla="val 32439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cxnSp>
        <p:nvCxnSpPr>
          <p:cNvPr id="36" name="直線コネクタ 35"/>
          <p:cNvCxnSpPr/>
          <p:nvPr/>
        </p:nvCxnSpPr>
        <p:spPr>
          <a:xfrm flipH="1">
            <a:off x="2710543" y="3556000"/>
            <a:ext cx="968829" cy="932543"/>
          </a:xfrm>
          <a:prstGeom prst="lin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" name="直線コネクタ 41"/>
          <p:cNvCxnSpPr/>
          <p:nvPr/>
        </p:nvCxnSpPr>
        <p:spPr>
          <a:xfrm>
            <a:off x="2699792" y="2499742"/>
            <a:ext cx="0" cy="2033521"/>
          </a:xfrm>
          <a:prstGeom prst="lin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4" name="直線コネクタ 43"/>
          <p:cNvCxnSpPr/>
          <p:nvPr/>
        </p:nvCxnSpPr>
        <p:spPr>
          <a:xfrm flipV="1">
            <a:off x="2670763" y="1487658"/>
            <a:ext cx="1008609" cy="986685"/>
          </a:xfrm>
          <a:prstGeom prst="lin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7" name="直線コネクタ 46"/>
          <p:cNvCxnSpPr/>
          <p:nvPr/>
        </p:nvCxnSpPr>
        <p:spPr>
          <a:xfrm flipV="1">
            <a:off x="5868144" y="1491630"/>
            <a:ext cx="1008112" cy="1008112"/>
          </a:xfrm>
          <a:prstGeom prst="lin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5893679" y="2463457"/>
            <a:ext cx="0" cy="2033521"/>
          </a:xfrm>
          <a:prstGeom prst="lin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25" name="グループ化 24"/>
          <p:cNvGrpSpPr/>
          <p:nvPr/>
        </p:nvGrpSpPr>
        <p:grpSpPr>
          <a:xfrm>
            <a:off x="5893679" y="2293987"/>
            <a:ext cx="205273" cy="576064"/>
            <a:chOff x="2710543" y="2283718"/>
            <a:chExt cx="205273" cy="576064"/>
          </a:xfrm>
        </p:grpSpPr>
        <p:cxnSp>
          <p:nvCxnSpPr>
            <p:cNvPr id="26" name="直線コネクタ 25"/>
            <p:cNvCxnSpPr/>
            <p:nvPr/>
          </p:nvCxnSpPr>
          <p:spPr>
            <a:xfrm>
              <a:off x="2915816" y="2283718"/>
              <a:ext cx="0" cy="36004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7" name="直線コネクタ 26"/>
            <p:cNvCxnSpPr/>
            <p:nvPr/>
          </p:nvCxnSpPr>
          <p:spPr>
            <a:xfrm flipH="1">
              <a:off x="2710543" y="2643758"/>
              <a:ext cx="205273" cy="216024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5" name="グループ化 14"/>
          <p:cNvGrpSpPr/>
          <p:nvPr/>
        </p:nvGrpSpPr>
        <p:grpSpPr>
          <a:xfrm>
            <a:off x="2710543" y="3939902"/>
            <a:ext cx="205273" cy="360040"/>
            <a:chOff x="2710543" y="3939902"/>
            <a:chExt cx="205273" cy="360040"/>
          </a:xfrm>
        </p:grpSpPr>
        <p:cxnSp>
          <p:nvCxnSpPr>
            <p:cNvPr id="12" name="直線コネクタ 11"/>
            <p:cNvCxnSpPr/>
            <p:nvPr/>
          </p:nvCxnSpPr>
          <p:spPr>
            <a:xfrm flipV="1">
              <a:off x="2710543" y="3939902"/>
              <a:ext cx="205273" cy="216024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>
              <a:off x="2915816" y="3939902"/>
              <a:ext cx="0" cy="36004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34" name="グループ化 33"/>
          <p:cNvGrpSpPr/>
          <p:nvPr/>
        </p:nvGrpSpPr>
        <p:grpSpPr>
          <a:xfrm>
            <a:off x="5868144" y="3948286"/>
            <a:ext cx="205273" cy="360040"/>
            <a:chOff x="2710543" y="3939902"/>
            <a:chExt cx="205273" cy="360040"/>
          </a:xfrm>
        </p:grpSpPr>
        <p:cxnSp>
          <p:nvCxnSpPr>
            <p:cNvPr id="35" name="直線コネクタ 34"/>
            <p:cNvCxnSpPr/>
            <p:nvPr/>
          </p:nvCxnSpPr>
          <p:spPr>
            <a:xfrm flipV="1">
              <a:off x="2710543" y="3939902"/>
              <a:ext cx="205273" cy="216024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7" name="直線コネクタ 36"/>
            <p:cNvCxnSpPr/>
            <p:nvPr/>
          </p:nvCxnSpPr>
          <p:spPr>
            <a:xfrm>
              <a:off x="2915816" y="3939902"/>
              <a:ext cx="0" cy="36004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38" name="フレーム (半分) 37"/>
          <p:cNvSpPr/>
          <p:nvPr/>
        </p:nvSpPr>
        <p:spPr>
          <a:xfrm rot="5400000">
            <a:off x="2716851" y="4221406"/>
            <a:ext cx="288032" cy="260210"/>
          </a:xfrm>
          <a:prstGeom prst="halfFrame">
            <a:avLst>
              <a:gd name="adj1" fmla="val 0"/>
              <a:gd name="adj2" fmla="val 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  <p:cxnSp>
        <p:nvCxnSpPr>
          <p:cNvPr id="39" name="直線コネクタ 38"/>
          <p:cNvCxnSpPr/>
          <p:nvPr/>
        </p:nvCxnSpPr>
        <p:spPr>
          <a:xfrm>
            <a:off x="2699792" y="2499742"/>
            <a:ext cx="0" cy="2033521"/>
          </a:xfrm>
          <a:prstGeom prst="lin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0" name="フレーム (半分) 39"/>
          <p:cNvSpPr/>
          <p:nvPr/>
        </p:nvSpPr>
        <p:spPr>
          <a:xfrm rot="5400000" flipH="1">
            <a:off x="2702659" y="2522505"/>
            <a:ext cx="275977" cy="260210"/>
          </a:xfrm>
          <a:prstGeom prst="halfFrame">
            <a:avLst>
              <a:gd name="adj1" fmla="val 0"/>
              <a:gd name="adj2" fmla="val 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  <p:cxnSp>
        <p:nvCxnSpPr>
          <p:cNvPr id="48" name="直線コネクタ 47"/>
          <p:cNvCxnSpPr/>
          <p:nvPr/>
        </p:nvCxnSpPr>
        <p:spPr>
          <a:xfrm>
            <a:off x="2670763" y="2474343"/>
            <a:ext cx="3214779" cy="3972"/>
          </a:xfrm>
          <a:prstGeom prst="lin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9" name="フレーム (半分) 48"/>
          <p:cNvSpPr/>
          <p:nvPr/>
        </p:nvSpPr>
        <p:spPr>
          <a:xfrm rot="5400000">
            <a:off x="3671578" y="3230105"/>
            <a:ext cx="288032" cy="260210"/>
          </a:xfrm>
          <a:prstGeom prst="halfFrame">
            <a:avLst>
              <a:gd name="adj1" fmla="val 0"/>
              <a:gd name="adj2" fmla="val 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50" name="フレーム (半分) 49"/>
          <p:cNvSpPr/>
          <p:nvPr/>
        </p:nvSpPr>
        <p:spPr>
          <a:xfrm rot="5400000" flipH="1">
            <a:off x="3693373" y="1535820"/>
            <a:ext cx="275977" cy="260210"/>
          </a:xfrm>
          <a:prstGeom prst="halfFrame">
            <a:avLst>
              <a:gd name="adj1" fmla="val 0"/>
              <a:gd name="adj2" fmla="val 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  <p:cxnSp>
        <p:nvCxnSpPr>
          <p:cNvPr id="51" name="直線コネクタ 50"/>
          <p:cNvCxnSpPr/>
          <p:nvPr/>
        </p:nvCxnSpPr>
        <p:spPr>
          <a:xfrm>
            <a:off x="3661477" y="1487658"/>
            <a:ext cx="3214779" cy="3972"/>
          </a:xfrm>
          <a:prstGeom prst="lin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11927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★ 語句.wav"/>
          </p:stSnd>
        </p:sndAc>
      </p:transition>
    </mc:Choice>
    <mc:Fallback xmlns="">
      <p:transition spd="slow">
        <p:sndAc>
          <p:stSnd>
            <p:snd r:embed="rId3" name="★ 語句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 animBg="1"/>
      <p:bldP spid="49" grpId="0" animBg="1"/>
      <p:bldP spid="5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043608" y="10925"/>
            <a:ext cx="7560840" cy="1008112"/>
          </a:xfrm>
        </p:spPr>
        <p:txBody>
          <a:bodyPr wrap="none">
            <a:noAutofit/>
          </a:bodyPr>
          <a:lstStyle/>
          <a:p>
            <a:r>
              <a:rPr kumimoji="1" lang="ja-JP" altLang="en-US" sz="6600" spc="-3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向き</a:t>
            </a:r>
            <a:r>
              <a:rPr lang="ja-JP" altLang="en-US" sz="6600" spc="-3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が変わっても</a:t>
            </a:r>
            <a:endParaRPr kumimoji="1" lang="ja-JP" altLang="en-US" sz="6600" spc="-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-36512" y="0"/>
            <a:ext cx="722881" cy="5164038"/>
          </a:xfrm>
          <a:prstGeom prst="rect">
            <a:avLst/>
          </a:prstGeom>
          <a:solidFill>
            <a:srgbClr val="0066FF"/>
          </a:solidFill>
        </p:spPr>
        <p:txBody>
          <a:bodyPr vert="eaVert" wrap="square" lIns="0" tIns="45720" rIns="72000" bIns="45720" anchor="b" anchorCtr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ja-JP" altLang="en-US" sz="4400" b="1" dirty="0" smtClean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考えよう</a:t>
            </a:r>
            <a:endParaRPr lang="ja-JP" altLang="en-US" sz="4400" b="1" dirty="0">
              <a:ln w="9525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 rot="19574605">
            <a:off x="1003102" y="1867032"/>
            <a:ext cx="3450957" cy="2456322"/>
            <a:chOff x="2670763" y="1487658"/>
            <a:chExt cx="4205493" cy="3028308"/>
          </a:xfrm>
        </p:grpSpPr>
        <p:grpSp>
          <p:nvGrpSpPr>
            <p:cNvPr id="10" name="グループ化 9"/>
            <p:cNvGrpSpPr/>
            <p:nvPr/>
          </p:nvGrpSpPr>
          <p:grpSpPr>
            <a:xfrm>
              <a:off x="2710543" y="2283718"/>
              <a:ext cx="205273" cy="576064"/>
              <a:chOff x="2710543" y="2283718"/>
              <a:chExt cx="205273" cy="576064"/>
            </a:xfrm>
          </p:grpSpPr>
          <p:cxnSp>
            <p:nvCxnSpPr>
              <p:cNvPr id="7" name="直線コネクタ 6"/>
              <p:cNvCxnSpPr/>
              <p:nvPr/>
            </p:nvCxnSpPr>
            <p:spPr>
              <a:xfrm>
                <a:off x="2915816" y="2283718"/>
                <a:ext cx="0" cy="3600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9" name="直線コネクタ 8"/>
              <p:cNvCxnSpPr/>
              <p:nvPr/>
            </p:nvCxnSpPr>
            <p:spPr>
              <a:xfrm flipH="1">
                <a:off x="2710543" y="2643758"/>
                <a:ext cx="205273" cy="2160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1" name="平行四辺形 30"/>
            <p:cNvSpPr/>
            <p:nvPr/>
          </p:nvSpPr>
          <p:spPr>
            <a:xfrm>
              <a:off x="2751032" y="3556000"/>
              <a:ext cx="4125224" cy="921661"/>
            </a:xfrm>
            <a:prstGeom prst="parallelogram">
              <a:avLst>
                <a:gd name="adj" fmla="val 105487"/>
              </a:avLst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正方形/長方形 31"/>
            <p:cNvSpPr/>
            <p:nvPr/>
          </p:nvSpPr>
          <p:spPr>
            <a:xfrm>
              <a:off x="3683000" y="1496221"/>
              <a:ext cx="3193256" cy="2041636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直方体 32"/>
            <p:cNvSpPr/>
            <p:nvPr/>
          </p:nvSpPr>
          <p:spPr>
            <a:xfrm>
              <a:off x="2699792" y="1491630"/>
              <a:ext cx="4176464" cy="3024336"/>
            </a:xfrm>
            <a:prstGeom prst="cube">
              <a:avLst>
                <a:gd name="adj" fmla="val 32439"/>
              </a:avLst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noFill/>
              </a:endParaRPr>
            </a:p>
          </p:txBody>
        </p:sp>
        <p:cxnSp>
          <p:nvCxnSpPr>
            <p:cNvPr id="36" name="直線コネクタ 35"/>
            <p:cNvCxnSpPr/>
            <p:nvPr/>
          </p:nvCxnSpPr>
          <p:spPr>
            <a:xfrm flipH="1">
              <a:off x="2710543" y="3556000"/>
              <a:ext cx="968829" cy="932543"/>
            </a:xfrm>
            <a:prstGeom prst="lin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4" name="直線コネクタ 43"/>
            <p:cNvCxnSpPr/>
            <p:nvPr/>
          </p:nvCxnSpPr>
          <p:spPr>
            <a:xfrm flipV="1">
              <a:off x="2670763" y="1487658"/>
              <a:ext cx="1008609" cy="986685"/>
            </a:xfrm>
            <a:prstGeom prst="lin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7" name="直線コネクタ 46"/>
            <p:cNvCxnSpPr/>
            <p:nvPr/>
          </p:nvCxnSpPr>
          <p:spPr>
            <a:xfrm flipV="1">
              <a:off x="5868144" y="1491630"/>
              <a:ext cx="1008112" cy="1008112"/>
            </a:xfrm>
            <a:prstGeom prst="lin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25" name="グループ化 24"/>
            <p:cNvGrpSpPr/>
            <p:nvPr/>
          </p:nvGrpSpPr>
          <p:grpSpPr>
            <a:xfrm>
              <a:off x="5893679" y="2293987"/>
              <a:ext cx="205273" cy="576064"/>
              <a:chOff x="2710543" y="2283718"/>
              <a:chExt cx="205273" cy="576064"/>
            </a:xfrm>
          </p:grpSpPr>
          <p:cxnSp>
            <p:nvCxnSpPr>
              <p:cNvPr id="26" name="直線コネクタ 25"/>
              <p:cNvCxnSpPr/>
              <p:nvPr/>
            </p:nvCxnSpPr>
            <p:spPr>
              <a:xfrm>
                <a:off x="2915816" y="2283718"/>
                <a:ext cx="0" cy="3600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7" name="直線コネクタ 26"/>
              <p:cNvCxnSpPr/>
              <p:nvPr/>
            </p:nvCxnSpPr>
            <p:spPr>
              <a:xfrm flipH="1">
                <a:off x="2710543" y="2643758"/>
                <a:ext cx="205273" cy="2160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15" name="グループ化 14"/>
            <p:cNvGrpSpPr/>
            <p:nvPr/>
          </p:nvGrpSpPr>
          <p:grpSpPr>
            <a:xfrm>
              <a:off x="2710543" y="3939902"/>
              <a:ext cx="205273" cy="360040"/>
              <a:chOff x="2710543" y="3939902"/>
              <a:chExt cx="205273" cy="360040"/>
            </a:xfrm>
          </p:grpSpPr>
          <p:cxnSp>
            <p:nvCxnSpPr>
              <p:cNvPr id="12" name="直線コネクタ 11"/>
              <p:cNvCxnSpPr/>
              <p:nvPr/>
            </p:nvCxnSpPr>
            <p:spPr>
              <a:xfrm flipV="1">
                <a:off x="2710543" y="3939902"/>
                <a:ext cx="205273" cy="2160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" name="直線コネクタ 13"/>
              <p:cNvCxnSpPr/>
              <p:nvPr/>
            </p:nvCxnSpPr>
            <p:spPr>
              <a:xfrm>
                <a:off x="2915816" y="3939902"/>
                <a:ext cx="0" cy="3600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34" name="グループ化 33"/>
            <p:cNvGrpSpPr/>
            <p:nvPr/>
          </p:nvGrpSpPr>
          <p:grpSpPr>
            <a:xfrm>
              <a:off x="5868144" y="3948286"/>
              <a:ext cx="205273" cy="360040"/>
              <a:chOff x="2710543" y="3939902"/>
              <a:chExt cx="205273" cy="360040"/>
            </a:xfrm>
          </p:grpSpPr>
          <p:cxnSp>
            <p:nvCxnSpPr>
              <p:cNvPr id="35" name="直線コネクタ 34"/>
              <p:cNvCxnSpPr/>
              <p:nvPr/>
            </p:nvCxnSpPr>
            <p:spPr>
              <a:xfrm flipV="1">
                <a:off x="2710543" y="3939902"/>
                <a:ext cx="205273" cy="2160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7" name="直線コネクタ 36"/>
              <p:cNvCxnSpPr/>
              <p:nvPr/>
            </p:nvCxnSpPr>
            <p:spPr>
              <a:xfrm>
                <a:off x="2915816" y="3939902"/>
                <a:ext cx="0" cy="3600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8" name="フレーム (半分) 37"/>
            <p:cNvSpPr/>
            <p:nvPr/>
          </p:nvSpPr>
          <p:spPr>
            <a:xfrm rot="5400000">
              <a:off x="2716851" y="4221406"/>
              <a:ext cx="288032" cy="260210"/>
            </a:xfrm>
            <a:prstGeom prst="halfFrame">
              <a:avLst>
                <a:gd name="adj1" fmla="val 0"/>
                <a:gd name="adj2" fmla="val 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0" name="フレーム (半分) 39"/>
            <p:cNvSpPr/>
            <p:nvPr/>
          </p:nvSpPr>
          <p:spPr>
            <a:xfrm rot="5400000" flipH="1">
              <a:off x="2702659" y="2522505"/>
              <a:ext cx="275977" cy="260210"/>
            </a:xfrm>
            <a:prstGeom prst="halfFrame">
              <a:avLst>
                <a:gd name="adj1" fmla="val 0"/>
                <a:gd name="adj2" fmla="val 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</a:endParaRPr>
            </a:p>
          </p:txBody>
        </p:sp>
        <p:cxnSp>
          <p:nvCxnSpPr>
            <p:cNvPr id="48" name="直線コネクタ 47"/>
            <p:cNvCxnSpPr/>
            <p:nvPr/>
          </p:nvCxnSpPr>
          <p:spPr>
            <a:xfrm>
              <a:off x="2670763" y="2474343"/>
              <a:ext cx="3214779" cy="3972"/>
            </a:xfrm>
            <a:prstGeom prst="lin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9" name="フレーム (半分) 48"/>
            <p:cNvSpPr/>
            <p:nvPr/>
          </p:nvSpPr>
          <p:spPr>
            <a:xfrm rot="5400000">
              <a:off x="3671578" y="3230105"/>
              <a:ext cx="288032" cy="260210"/>
            </a:xfrm>
            <a:prstGeom prst="halfFrame">
              <a:avLst>
                <a:gd name="adj1" fmla="val 0"/>
                <a:gd name="adj2" fmla="val 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50" name="フレーム (半分) 49"/>
            <p:cNvSpPr/>
            <p:nvPr/>
          </p:nvSpPr>
          <p:spPr>
            <a:xfrm rot="5400000" flipH="1">
              <a:off x="3693373" y="1535820"/>
              <a:ext cx="275977" cy="260210"/>
            </a:xfrm>
            <a:prstGeom prst="halfFrame">
              <a:avLst>
                <a:gd name="adj1" fmla="val 0"/>
                <a:gd name="adj2" fmla="val 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</a:endParaRPr>
            </a:p>
          </p:txBody>
        </p:sp>
        <p:cxnSp>
          <p:nvCxnSpPr>
            <p:cNvPr id="51" name="直線コネクタ 50"/>
            <p:cNvCxnSpPr/>
            <p:nvPr/>
          </p:nvCxnSpPr>
          <p:spPr>
            <a:xfrm>
              <a:off x="3661477" y="1487658"/>
              <a:ext cx="3214779" cy="3972"/>
            </a:xfrm>
            <a:prstGeom prst="lin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41" name="グループ化 40"/>
          <p:cNvGrpSpPr/>
          <p:nvPr/>
        </p:nvGrpSpPr>
        <p:grpSpPr>
          <a:xfrm rot="16200000">
            <a:off x="4893324" y="1923857"/>
            <a:ext cx="3450957" cy="2456322"/>
            <a:chOff x="2670763" y="1487658"/>
            <a:chExt cx="4205493" cy="3028308"/>
          </a:xfrm>
        </p:grpSpPr>
        <p:grpSp>
          <p:nvGrpSpPr>
            <p:cNvPr id="43" name="グループ化 42"/>
            <p:cNvGrpSpPr/>
            <p:nvPr/>
          </p:nvGrpSpPr>
          <p:grpSpPr>
            <a:xfrm>
              <a:off x="2710543" y="2283718"/>
              <a:ext cx="205273" cy="576064"/>
              <a:chOff x="2710543" y="2283718"/>
              <a:chExt cx="205273" cy="576064"/>
            </a:xfrm>
          </p:grpSpPr>
          <p:cxnSp>
            <p:nvCxnSpPr>
              <p:cNvPr id="71" name="直線コネクタ 70"/>
              <p:cNvCxnSpPr/>
              <p:nvPr/>
            </p:nvCxnSpPr>
            <p:spPr>
              <a:xfrm>
                <a:off x="2915816" y="2283718"/>
                <a:ext cx="0" cy="3600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2" name="直線コネクタ 71"/>
              <p:cNvCxnSpPr/>
              <p:nvPr/>
            </p:nvCxnSpPr>
            <p:spPr>
              <a:xfrm flipH="1">
                <a:off x="2710543" y="2643758"/>
                <a:ext cx="205273" cy="2160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45" name="平行四辺形 44"/>
            <p:cNvSpPr/>
            <p:nvPr/>
          </p:nvSpPr>
          <p:spPr>
            <a:xfrm>
              <a:off x="2751032" y="3556000"/>
              <a:ext cx="4125224" cy="921661"/>
            </a:xfrm>
            <a:prstGeom prst="parallelogram">
              <a:avLst>
                <a:gd name="adj" fmla="val 105487"/>
              </a:avLst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3683000" y="1496221"/>
              <a:ext cx="3193256" cy="2041636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直方体 51"/>
            <p:cNvSpPr/>
            <p:nvPr/>
          </p:nvSpPr>
          <p:spPr>
            <a:xfrm>
              <a:off x="2699792" y="1491630"/>
              <a:ext cx="4176464" cy="3024336"/>
            </a:xfrm>
            <a:prstGeom prst="cube">
              <a:avLst>
                <a:gd name="adj" fmla="val 32439"/>
              </a:avLst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noFill/>
              </a:endParaRPr>
            </a:p>
          </p:txBody>
        </p:sp>
        <p:cxnSp>
          <p:nvCxnSpPr>
            <p:cNvPr id="53" name="直線コネクタ 52"/>
            <p:cNvCxnSpPr/>
            <p:nvPr/>
          </p:nvCxnSpPr>
          <p:spPr>
            <a:xfrm flipH="1">
              <a:off x="2710543" y="3556000"/>
              <a:ext cx="968829" cy="932543"/>
            </a:xfrm>
            <a:prstGeom prst="lin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4" name="直線コネクタ 53"/>
            <p:cNvCxnSpPr/>
            <p:nvPr/>
          </p:nvCxnSpPr>
          <p:spPr>
            <a:xfrm flipV="1">
              <a:off x="2670763" y="1487658"/>
              <a:ext cx="1008609" cy="986685"/>
            </a:xfrm>
            <a:prstGeom prst="lin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5" name="直線コネクタ 54"/>
            <p:cNvCxnSpPr/>
            <p:nvPr/>
          </p:nvCxnSpPr>
          <p:spPr>
            <a:xfrm flipV="1">
              <a:off x="5868144" y="1491630"/>
              <a:ext cx="1008112" cy="1008112"/>
            </a:xfrm>
            <a:prstGeom prst="lin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56" name="グループ化 55"/>
            <p:cNvGrpSpPr/>
            <p:nvPr/>
          </p:nvGrpSpPr>
          <p:grpSpPr>
            <a:xfrm>
              <a:off x="5893679" y="2293987"/>
              <a:ext cx="205273" cy="576064"/>
              <a:chOff x="2710543" y="2283718"/>
              <a:chExt cx="205273" cy="576064"/>
            </a:xfrm>
          </p:grpSpPr>
          <p:cxnSp>
            <p:nvCxnSpPr>
              <p:cNvPr id="69" name="直線コネクタ 68"/>
              <p:cNvCxnSpPr/>
              <p:nvPr/>
            </p:nvCxnSpPr>
            <p:spPr>
              <a:xfrm>
                <a:off x="2915816" y="2283718"/>
                <a:ext cx="0" cy="3600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0" name="直線コネクタ 69"/>
              <p:cNvCxnSpPr/>
              <p:nvPr/>
            </p:nvCxnSpPr>
            <p:spPr>
              <a:xfrm flipH="1">
                <a:off x="2710543" y="2643758"/>
                <a:ext cx="205273" cy="2160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57" name="グループ化 56"/>
            <p:cNvGrpSpPr/>
            <p:nvPr/>
          </p:nvGrpSpPr>
          <p:grpSpPr>
            <a:xfrm>
              <a:off x="2710543" y="3939902"/>
              <a:ext cx="205273" cy="360040"/>
              <a:chOff x="2710543" y="3939902"/>
              <a:chExt cx="205273" cy="360040"/>
            </a:xfrm>
          </p:grpSpPr>
          <p:cxnSp>
            <p:nvCxnSpPr>
              <p:cNvPr id="67" name="直線コネクタ 66"/>
              <p:cNvCxnSpPr/>
              <p:nvPr/>
            </p:nvCxnSpPr>
            <p:spPr>
              <a:xfrm flipV="1">
                <a:off x="2710543" y="3939902"/>
                <a:ext cx="205273" cy="2160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8" name="直線コネクタ 67"/>
              <p:cNvCxnSpPr/>
              <p:nvPr/>
            </p:nvCxnSpPr>
            <p:spPr>
              <a:xfrm>
                <a:off x="2915816" y="3939902"/>
                <a:ext cx="0" cy="3600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58" name="グループ化 57"/>
            <p:cNvGrpSpPr/>
            <p:nvPr/>
          </p:nvGrpSpPr>
          <p:grpSpPr>
            <a:xfrm>
              <a:off x="5868144" y="3948286"/>
              <a:ext cx="205273" cy="360040"/>
              <a:chOff x="2710543" y="3939902"/>
              <a:chExt cx="205273" cy="360040"/>
            </a:xfrm>
          </p:grpSpPr>
          <p:cxnSp>
            <p:nvCxnSpPr>
              <p:cNvPr id="65" name="直線コネクタ 64"/>
              <p:cNvCxnSpPr/>
              <p:nvPr/>
            </p:nvCxnSpPr>
            <p:spPr>
              <a:xfrm flipV="1">
                <a:off x="2710543" y="3939902"/>
                <a:ext cx="205273" cy="2160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6" name="直線コネクタ 65"/>
              <p:cNvCxnSpPr/>
              <p:nvPr/>
            </p:nvCxnSpPr>
            <p:spPr>
              <a:xfrm>
                <a:off x="2915816" y="3939902"/>
                <a:ext cx="0" cy="3600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59" name="フレーム (半分) 58"/>
            <p:cNvSpPr/>
            <p:nvPr/>
          </p:nvSpPr>
          <p:spPr>
            <a:xfrm rot="5400000">
              <a:off x="2716851" y="4221406"/>
              <a:ext cx="288032" cy="260210"/>
            </a:xfrm>
            <a:prstGeom prst="halfFrame">
              <a:avLst>
                <a:gd name="adj1" fmla="val 0"/>
                <a:gd name="adj2" fmla="val 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60" name="フレーム (半分) 59"/>
            <p:cNvSpPr/>
            <p:nvPr/>
          </p:nvSpPr>
          <p:spPr>
            <a:xfrm rot="5400000" flipH="1">
              <a:off x="2702659" y="2522505"/>
              <a:ext cx="275977" cy="260210"/>
            </a:xfrm>
            <a:prstGeom prst="halfFrame">
              <a:avLst>
                <a:gd name="adj1" fmla="val 0"/>
                <a:gd name="adj2" fmla="val 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</a:endParaRPr>
            </a:p>
          </p:txBody>
        </p:sp>
        <p:cxnSp>
          <p:nvCxnSpPr>
            <p:cNvPr id="61" name="直線コネクタ 60"/>
            <p:cNvCxnSpPr/>
            <p:nvPr/>
          </p:nvCxnSpPr>
          <p:spPr>
            <a:xfrm>
              <a:off x="2670763" y="2474343"/>
              <a:ext cx="3214779" cy="3972"/>
            </a:xfrm>
            <a:prstGeom prst="lin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2" name="フレーム (半分) 61"/>
            <p:cNvSpPr/>
            <p:nvPr/>
          </p:nvSpPr>
          <p:spPr>
            <a:xfrm rot="5400000">
              <a:off x="3671578" y="3230105"/>
              <a:ext cx="288032" cy="260210"/>
            </a:xfrm>
            <a:prstGeom prst="halfFrame">
              <a:avLst>
                <a:gd name="adj1" fmla="val 0"/>
                <a:gd name="adj2" fmla="val 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63" name="フレーム (半分) 62"/>
            <p:cNvSpPr/>
            <p:nvPr/>
          </p:nvSpPr>
          <p:spPr>
            <a:xfrm rot="5400000" flipH="1">
              <a:off x="3693373" y="1535820"/>
              <a:ext cx="275977" cy="260210"/>
            </a:xfrm>
            <a:prstGeom prst="halfFrame">
              <a:avLst>
                <a:gd name="adj1" fmla="val 0"/>
                <a:gd name="adj2" fmla="val 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</a:endParaRPr>
            </a:p>
          </p:txBody>
        </p:sp>
        <p:cxnSp>
          <p:nvCxnSpPr>
            <p:cNvPr id="64" name="直線コネクタ 63"/>
            <p:cNvCxnSpPr/>
            <p:nvPr/>
          </p:nvCxnSpPr>
          <p:spPr>
            <a:xfrm>
              <a:off x="3661477" y="1487658"/>
              <a:ext cx="3214779" cy="3972"/>
            </a:xfrm>
            <a:prstGeom prst="lin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176785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★ 語句.wav"/>
          </p:stSnd>
        </p:sndAc>
      </p:transition>
    </mc:Choice>
    <mc:Fallback xmlns="">
      <p:transition spd="slow">
        <p:sndAc>
          <p:stSnd>
            <p:snd r:embed="rId3" name="★ 語句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36512" y="0"/>
            <a:ext cx="722881" cy="51640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eaVert" wrap="square" lIns="0" tIns="45720" rIns="72000" bIns="45720" anchor="b" anchorCtr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ja-JP" altLang="en-US" sz="4400" b="1" dirty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ポイント解説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899592" y="267494"/>
            <a:ext cx="81341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直方体や立方体で</a:t>
            </a:r>
            <a:endParaRPr lang="en-US" altLang="ja-JP" sz="4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48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ある面に平行な辺</a:t>
            </a:r>
            <a:r>
              <a:rPr lang="ja-JP" altLang="en-US" sz="4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といえば。</a:t>
            </a:r>
            <a:endParaRPr lang="ja-JP" altLang="en-US" sz="60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タイトル 1"/>
          <p:cNvSpPr>
            <a:spLocks noGrp="1"/>
          </p:cNvSpPr>
          <p:nvPr>
            <p:ph type="ctrTitle"/>
          </p:nvPr>
        </p:nvSpPr>
        <p:spPr>
          <a:xfrm>
            <a:off x="1547664" y="2211710"/>
            <a:ext cx="6480720" cy="2520280"/>
          </a:xfrm>
          <a:ln w="76200">
            <a:solidFill>
              <a:srgbClr val="FF0000"/>
            </a:solidFill>
          </a:ln>
        </p:spPr>
        <p:txBody>
          <a:bodyPr wrap="none">
            <a:normAutofit/>
          </a:bodyPr>
          <a:lstStyle/>
          <a:p>
            <a:r>
              <a:rPr lang="ja-JP" altLang="en-US" sz="6600" spc="-3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向かいの面の</a:t>
            </a:r>
            <a:r>
              <a:rPr lang="en-US" altLang="ja-JP" sz="6600" spc="-3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/>
            </a:r>
            <a:br>
              <a:rPr lang="en-US" altLang="ja-JP" sz="6600" spc="-3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6600" spc="-3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４つの辺</a:t>
            </a:r>
            <a:endParaRPr kumimoji="1" lang="ja-JP" altLang="en-US" sz="19900" spc="-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643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2 キーワード.wav"/>
          </p:stSnd>
        </p:sndAc>
      </p:transition>
    </mc:Choice>
    <mc:Fallback xmlns="">
      <p:transition>
        <p:sndAc>
          <p:stSnd>
            <p:snd r:embed="rId4" name="2 キーワード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36512" y="0"/>
            <a:ext cx="722881" cy="5164038"/>
          </a:xfrm>
          <a:prstGeom prst="rect">
            <a:avLst/>
          </a:prstGeom>
          <a:solidFill>
            <a:srgbClr val="0066FF"/>
          </a:solidFill>
        </p:spPr>
        <p:txBody>
          <a:bodyPr vert="eaVert" wrap="square" lIns="0" tIns="45720" rIns="72000" bIns="45720" anchor="b" anchorCtr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ja-JP" altLang="en-US" sz="4400" b="1" dirty="0" smtClean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やってみよう</a:t>
            </a:r>
            <a:endParaRPr lang="ja-JP" altLang="en-US" sz="4400" b="1" dirty="0">
              <a:ln w="9525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6372200" y="915566"/>
            <a:ext cx="2664296" cy="41044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wrap="none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sz="3600" spc="-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3563888" y="915566"/>
            <a:ext cx="2664296" cy="4104456"/>
          </a:xfrm>
          <a:prstGeom prst="rect">
            <a:avLst/>
          </a:prstGeom>
          <a:solidFill>
            <a:srgbClr val="FFFFCC"/>
          </a:solidFill>
        </p:spPr>
        <p:txBody>
          <a:bodyPr vert="horz" wrap="none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sz="3600" spc="-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971600" y="176173"/>
            <a:ext cx="7632848" cy="60264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spc="-3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自分で作った直方体・立方体で調べよう！</a:t>
            </a:r>
            <a:endParaRPr lang="ja-JP" altLang="en-US" sz="4000" spc="-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899592" y="915566"/>
            <a:ext cx="2520280" cy="4104456"/>
          </a:xfrm>
          <a:prstGeom prst="rect">
            <a:avLst/>
          </a:prstGeom>
          <a:solidFill>
            <a:srgbClr val="FFFFCC"/>
          </a:solidFill>
        </p:spPr>
        <p:txBody>
          <a:bodyPr vert="horz" wrap="none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sz="3600" spc="-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直方体 8"/>
          <p:cNvSpPr/>
          <p:nvPr/>
        </p:nvSpPr>
        <p:spPr>
          <a:xfrm>
            <a:off x="1547664" y="1131590"/>
            <a:ext cx="1342778" cy="991195"/>
          </a:xfrm>
          <a:prstGeom prst="cube">
            <a:avLst>
              <a:gd name="adj" fmla="val 60068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直方体 9"/>
          <p:cNvSpPr/>
          <p:nvPr/>
        </p:nvSpPr>
        <p:spPr>
          <a:xfrm>
            <a:off x="4211960" y="1021682"/>
            <a:ext cx="1260140" cy="1224136"/>
          </a:xfrm>
          <a:prstGeom prst="cube">
            <a:avLst>
              <a:gd name="adj" fmla="val 60996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直方体 10"/>
          <p:cNvSpPr/>
          <p:nvPr/>
        </p:nvSpPr>
        <p:spPr>
          <a:xfrm>
            <a:off x="7272300" y="1203598"/>
            <a:ext cx="864096" cy="860304"/>
          </a:xfrm>
          <a:prstGeom prst="cube">
            <a:avLst>
              <a:gd name="adj" fmla="val 2803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971600" y="1995686"/>
            <a:ext cx="806489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【</a:t>
            </a:r>
            <a:r>
              <a:rPr kumimoji="1" lang="ja-JP" altLang="en-US" sz="2800" dirty="0" smtClean="0"/>
              <a:t>それぞれについて</a:t>
            </a:r>
            <a:r>
              <a:rPr kumimoji="1" lang="en-US" altLang="ja-JP" sz="2800" dirty="0" smtClean="0"/>
              <a:t>】</a:t>
            </a:r>
          </a:p>
          <a:p>
            <a:r>
              <a:rPr kumimoji="1" lang="ja-JP" altLang="en-US" sz="2800" dirty="0" smtClean="0"/>
              <a:t>　 自分で面を決めて、その面に対して垂直な辺、平行な辺を言えるようにしよう。</a:t>
            </a:r>
            <a:endParaRPr kumimoji="1" lang="en-US" altLang="ja-JP" sz="2800" dirty="0" smtClean="0"/>
          </a:p>
          <a:p>
            <a:r>
              <a:rPr lang="ja-JP" altLang="en-US" sz="3600" dirty="0" smtClean="0">
                <a:solidFill>
                  <a:srgbClr val="FF0000"/>
                </a:solidFill>
              </a:rPr>
              <a:t>⇒垂直な辺は柱になる４本ずつ</a:t>
            </a:r>
            <a:endParaRPr lang="en-US" altLang="ja-JP" sz="3600" dirty="0" smtClean="0">
              <a:solidFill>
                <a:srgbClr val="FF0000"/>
              </a:solidFill>
            </a:endParaRPr>
          </a:p>
          <a:p>
            <a:r>
              <a:rPr kumimoji="1" lang="ja-JP" altLang="en-US" sz="3600" dirty="0" smtClean="0">
                <a:solidFill>
                  <a:srgbClr val="FF0000"/>
                </a:solidFill>
              </a:rPr>
              <a:t>⇒平行な辺は向かいの面にある４本ずつ</a:t>
            </a:r>
            <a:endParaRPr kumimoji="1" lang="en-US" altLang="ja-JP" sz="3600" dirty="0" smtClean="0">
              <a:solidFill>
                <a:srgbClr val="FF0000"/>
              </a:solidFill>
            </a:endParaRPr>
          </a:p>
          <a:p>
            <a:r>
              <a:rPr lang="ja-JP" altLang="en-US" sz="2800" dirty="0"/>
              <a:t>になるよ。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43277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★ 語句.wav"/>
          </p:stSnd>
        </p:sndAc>
      </p:transition>
    </mc:Choice>
    <mc:Fallback xmlns="">
      <p:transition spd="slow">
        <p:sndAc>
          <p:stSnd>
            <p:snd r:embed="rId3" name="★ 語句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勉強猫 わかった | 無料イラスト素材｜素材ラ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73" y="1635646"/>
            <a:ext cx="1483397" cy="148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四角形吹き出し 6"/>
          <p:cNvSpPr/>
          <p:nvPr/>
        </p:nvSpPr>
        <p:spPr>
          <a:xfrm>
            <a:off x="1403649" y="843558"/>
            <a:ext cx="7488832" cy="3672408"/>
          </a:xfrm>
          <a:prstGeom prst="wedgeRectCallout">
            <a:avLst>
              <a:gd name="adj1" fmla="val -55453"/>
              <a:gd name="adj2" fmla="val 3145"/>
            </a:avLst>
          </a:prstGeom>
          <a:solidFill>
            <a:schemeClr val="bg1"/>
          </a:solidFill>
          <a:ln w="571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1521180" y="126763"/>
            <a:ext cx="7272808" cy="5040560"/>
          </a:xfrm>
          <a:prstGeom prst="rect">
            <a:avLst/>
          </a:prstGeom>
        </p:spPr>
        <p:txBody>
          <a:bodyPr vert="horz" lIns="91404" tIns="45703" rIns="91404" bIns="45703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 smtClean="0">
                <a:latin typeface="+mj-ea"/>
                <a:ea typeface="+mj-ea"/>
              </a:rPr>
              <a:t>２つの直線の位置関係で覚えた垂直・平行の考えは、</a:t>
            </a:r>
            <a:endParaRPr lang="en-US" altLang="ja-JP" sz="48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800" dirty="0" smtClean="0">
                <a:latin typeface="+mj-ea"/>
                <a:ea typeface="+mj-ea"/>
              </a:rPr>
              <a:t>面と面や、面と直線の関係でも使える</a:t>
            </a:r>
            <a:r>
              <a:rPr lang="ja-JP" altLang="en-US" sz="4800" dirty="0" err="1" smtClean="0">
                <a:latin typeface="+mj-ea"/>
                <a:ea typeface="+mj-ea"/>
              </a:rPr>
              <a:t>でやんす</a:t>
            </a:r>
            <a:r>
              <a:rPr lang="ja-JP" altLang="en-US" dirty="0" smtClean="0">
                <a:latin typeface="+mj-ea"/>
                <a:ea typeface="+mj-ea"/>
              </a:rPr>
              <a:t>。</a:t>
            </a:r>
            <a:endParaRPr lang="en-US" altLang="ja-JP" sz="7200" dirty="0">
              <a:latin typeface="+mj-ea"/>
              <a:ea typeface="+mj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96" y="267493"/>
            <a:ext cx="1335844" cy="1332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052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★ わかった.wav"/>
          </p:stSnd>
        </p:sndAc>
      </p:transition>
    </mc:Choice>
    <mc:Fallback xmlns="">
      <p:transition spd="slow">
        <p:sndAc>
          <p:stSnd>
            <p:snd r:embed="rId5" name="★ わかった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77392" y="0"/>
            <a:ext cx="8466608" cy="5143500"/>
          </a:xfrm>
        </p:spPr>
        <p:txBody>
          <a:bodyPr>
            <a:noAutofit/>
          </a:bodyPr>
          <a:lstStyle/>
          <a:p>
            <a:r>
              <a:rPr kumimoji="1" lang="ja-JP" altLang="en-US" sz="11500" spc="-3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面と面の</a:t>
            </a:r>
            <a:r>
              <a:rPr kumimoji="1" lang="en-US" altLang="ja-JP" sz="11500" spc="-3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/>
            </a:r>
            <a:br>
              <a:rPr kumimoji="1" lang="en-US" altLang="ja-JP" sz="11500" spc="-3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11500" spc="-3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垂直</a:t>
            </a:r>
            <a:endParaRPr kumimoji="1" lang="ja-JP" altLang="en-US" sz="11500" spc="-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-36512" y="0"/>
            <a:ext cx="713904" cy="516403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eaVert" wrap="square" lIns="0" tIns="45720" rIns="72000" bIns="45720" anchor="b" anchorCtr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ja-JP" altLang="en-US" sz="4000" b="1" dirty="0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内 容 １</a:t>
            </a:r>
            <a:endParaRPr lang="ja-JP" altLang="en-US" sz="4000" b="1" dirty="0">
              <a:ln w="9525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916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学習内容.wav"/>
          </p:stSnd>
        </p:sndAc>
      </p:transition>
    </mc:Choice>
    <mc:Fallback xmlns="">
      <p:transition spd="slow">
        <p:sndAc>
          <p:stSnd>
            <p:snd r:embed="rId3" name="学習内容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 txBox="1">
            <a:spLocks/>
          </p:cNvSpPr>
          <p:nvPr/>
        </p:nvSpPr>
        <p:spPr>
          <a:xfrm>
            <a:off x="687202" y="0"/>
            <a:ext cx="8208912" cy="5143500"/>
          </a:xfrm>
          <a:prstGeom prst="rect">
            <a:avLst/>
          </a:prstGeom>
        </p:spPr>
        <p:txBody>
          <a:bodyPr vert="horz" lIns="91404" tIns="45703" rIns="91404" bIns="45703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800" spc="-3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「面と面」や「面と辺」の位置関係は、ひとつの面を決めて、置く向きを変えたりしながら考えると分かりやすい！</a:t>
            </a:r>
            <a:endParaRPr lang="en-US" altLang="ja-JP" sz="4800" spc="-3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r>
              <a:rPr lang="ja-JP" altLang="en-US" sz="5400" spc="-3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「でも！」</a:t>
            </a:r>
            <a:endParaRPr lang="en-US" altLang="ja-JP" sz="5400" spc="-3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r>
              <a:rPr lang="ja-JP" altLang="en-US" sz="4800" spc="-3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という感動をまとめよう！</a:t>
            </a:r>
            <a:endParaRPr lang="en-US" altLang="ja-JP" sz="7200" spc="-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-36512" y="0"/>
            <a:ext cx="722881" cy="5164038"/>
          </a:xfrm>
          <a:prstGeom prst="rect">
            <a:avLst/>
          </a:prstGeom>
          <a:solidFill>
            <a:srgbClr val="00B050"/>
          </a:solidFill>
        </p:spPr>
        <p:txBody>
          <a:bodyPr vert="eaVert" wrap="square" lIns="0" tIns="45720" rIns="72000" bIns="45720" anchor="b" anchorCtr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ja-JP" altLang="en-US" sz="4400" b="1" dirty="0" smtClean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まとめ・振り返り</a:t>
            </a:r>
            <a:endParaRPr lang="ja-JP" altLang="en-US" sz="4400" b="1" dirty="0">
              <a:ln w="9525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169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ふりかえりBGM.wav"/>
          </p:stSnd>
        </p:sndAc>
      </p:transition>
    </mc:Choice>
    <mc:Fallback xmlns="">
      <p:transition spd="slow">
        <p:sndAc>
          <p:stSnd>
            <p:snd r:embed="rId4" name="ふりかえりBGM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06 岳フォルダ\仕事関係の資料\授業資料\大谷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-28093"/>
            <a:ext cx="2930569" cy="517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73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36512" y="0"/>
            <a:ext cx="722881" cy="51640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eaVert" wrap="square" lIns="0" tIns="45720" rIns="72000" bIns="45720" anchor="b" anchorCtr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ja-JP" altLang="en-US" sz="4400" b="1" dirty="0" smtClean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思い出そう</a:t>
            </a:r>
            <a:endParaRPr lang="ja-JP" altLang="en-US" sz="4400" b="1" dirty="0">
              <a:ln w="9525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55576" y="28818"/>
            <a:ext cx="48965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</a:t>
            </a:r>
            <a:r>
              <a:rPr lang="ja-JP" altLang="en-US" sz="4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本の直線が交わって直角ができるとき</a:t>
            </a:r>
            <a:endParaRPr lang="en-US" altLang="ja-JP" sz="4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48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２本</a:t>
            </a:r>
            <a:r>
              <a:rPr lang="ja-JP" altLang="en-US" sz="48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の直線</a:t>
            </a:r>
            <a:r>
              <a:rPr lang="ja-JP" altLang="en-US" sz="4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</a:t>
            </a:r>
            <a:endParaRPr lang="ja-JP" altLang="en-US" sz="6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タイトル 1"/>
          <p:cNvSpPr>
            <a:spLocks noGrp="1"/>
          </p:cNvSpPr>
          <p:nvPr>
            <p:ph type="ctrTitle"/>
          </p:nvPr>
        </p:nvSpPr>
        <p:spPr>
          <a:xfrm>
            <a:off x="1187624" y="3147814"/>
            <a:ext cx="3744417" cy="1637893"/>
          </a:xfrm>
          <a:ln w="76200">
            <a:solidFill>
              <a:srgbClr val="FF0000"/>
            </a:solidFill>
          </a:ln>
        </p:spPr>
        <p:txBody>
          <a:bodyPr wrap="none">
            <a:normAutofit/>
          </a:bodyPr>
          <a:lstStyle/>
          <a:p>
            <a:r>
              <a:rPr lang="ja-JP" altLang="en-US" sz="8800" spc="-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垂直</a:t>
            </a:r>
            <a:endParaRPr kumimoji="1" lang="ja-JP" altLang="en-US" sz="23900" spc="-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3" name="直線コネクタ 2"/>
          <p:cNvCxnSpPr/>
          <p:nvPr/>
        </p:nvCxnSpPr>
        <p:spPr>
          <a:xfrm>
            <a:off x="6444208" y="123478"/>
            <a:ext cx="0" cy="48965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5652120" y="1635646"/>
            <a:ext cx="33123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7441480" y="2899727"/>
            <a:ext cx="15121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flipH="1">
            <a:off x="5569272" y="2899727"/>
            <a:ext cx="1944216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フレーム (半分) 22"/>
          <p:cNvSpPr/>
          <p:nvPr/>
        </p:nvSpPr>
        <p:spPr>
          <a:xfrm rot="5400000">
            <a:off x="6452911" y="1357897"/>
            <a:ext cx="288032" cy="260210"/>
          </a:xfrm>
          <a:prstGeom prst="halfFrame">
            <a:avLst>
              <a:gd name="adj1" fmla="val 0"/>
              <a:gd name="adj2" fmla="val 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5" name="フレーム (半分) 24"/>
          <p:cNvSpPr/>
          <p:nvPr/>
        </p:nvSpPr>
        <p:spPr>
          <a:xfrm rot="5400000">
            <a:off x="6441228" y="2603835"/>
            <a:ext cx="288032" cy="260210"/>
          </a:xfrm>
          <a:prstGeom prst="halfFrame">
            <a:avLst>
              <a:gd name="adj1" fmla="val 0"/>
              <a:gd name="adj2" fmla="val 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14" name="直線コネクタ 13"/>
          <p:cNvCxnSpPr/>
          <p:nvPr/>
        </p:nvCxnSpPr>
        <p:spPr>
          <a:xfrm>
            <a:off x="6444299" y="3953690"/>
            <a:ext cx="250934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フレーム (半分) 15"/>
          <p:cNvSpPr/>
          <p:nvPr/>
        </p:nvSpPr>
        <p:spPr>
          <a:xfrm rot="5400000">
            <a:off x="6434861" y="3654168"/>
            <a:ext cx="288032" cy="260210"/>
          </a:xfrm>
          <a:prstGeom prst="halfFrame">
            <a:avLst>
              <a:gd name="adj1" fmla="val 0"/>
              <a:gd name="adj2" fmla="val 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65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2 キーワード.wav"/>
          </p:stSnd>
        </p:sndAc>
      </p:transition>
    </mc:Choice>
    <mc:Fallback xmlns="">
      <p:transition>
        <p:sndAc>
          <p:stSnd>
            <p:snd r:embed="rId4" name="2 キーワード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 animBg="1"/>
      <p:bldP spid="2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36512" y="0"/>
            <a:ext cx="722881" cy="51640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eaVert" wrap="square" lIns="0" tIns="45720" rIns="72000" bIns="45720" anchor="b" anchorCtr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ja-JP" altLang="en-US" sz="4400" b="1" dirty="0" smtClean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思い出そう</a:t>
            </a:r>
            <a:endParaRPr lang="ja-JP" altLang="en-US" sz="4400" b="1" dirty="0">
              <a:ln w="9525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827584" y="267494"/>
            <a:ext cx="5400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１本の</a:t>
            </a:r>
            <a:r>
              <a:rPr lang="ja-JP" altLang="en-US" sz="5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直線</a:t>
            </a:r>
            <a:r>
              <a:rPr lang="ja-JP" altLang="en-US" sz="5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</a:t>
            </a:r>
            <a:endParaRPr lang="en-US" altLang="ja-JP" sz="5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5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垂直な</a:t>
            </a:r>
            <a:endParaRPr lang="en-US" altLang="ja-JP" sz="5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54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２本の直線は</a:t>
            </a:r>
            <a:r>
              <a:rPr lang="en-US" altLang="ja-JP" sz="54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  <a:endParaRPr lang="ja-JP" altLang="en-US" sz="66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タイトル 1"/>
          <p:cNvSpPr>
            <a:spLocks noGrp="1"/>
          </p:cNvSpPr>
          <p:nvPr>
            <p:ph type="ctrTitle"/>
          </p:nvPr>
        </p:nvSpPr>
        <p:spPr>
          <a:xfrm>
            <a:off x="1187624" y="3147814"/>
            <a:ext cx="3744417" cy="1637893"/>
          </a:xfrm>
          <a:ln w="76200">
            <a:solidFill>
              <a:srgbClr val="FF0000"/>
            </a:solidFill>
          </a:ln>
        </p:spPr>
        <p:txBody>
          <a:bodyPr wrap="none">
            <a:normAutofit/>
          </a:bodyPr>
          <a:lstStyle/>
          <a:p>
            <a:r>
              <a:rPr lang="ja-JP" altLang="en-US" sz="8800" spc="-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平行</a:t>
            </a:r>
            <a:endParaRPr kumimoji="1" lang="ja-JP" altLang="en-US" sz="23900" spc="-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3" name="直線コネクタ 2"/>
          <p:cNvCxnSpPr/>
          <p:nvPr/>
        </p:nvCxnSpPr>
        <p:spPr>
          <a:xfrm>
            <a:off x="6444208" y="123478"/>
            <a:ext cx="0" cy="48965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5652120" y="1635646"/>
            <a:ext cx="33123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5652120" y="3075806"/>
            <a:ext cx="33123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7452320" y="4227934"/>
            <a:ext cx="15121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flipH="1">
            <a:off x="5652120" y="4227934"/>
            <a:ext cx="180020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フレーム (半分) 22"/>
          <p:cNvSpPr/>
          <p:nvPr/>
        </p:nvSpPr>
        <p:spPr>
          <a:xfrm rot="5400000">
            <a:off x="6452911" y="1357897"/>
            <a:ext cx="288032" cy="260210"/>
          </a:xfrm>
          <a:prstGeom prst="halfFrame">
            <a:avLst>
              <a:gd name="adj1" fmla="val 0"/>
              <a:gd name="adj2" fmla="val 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4" name="フレーム (半分) 23"/>
          <p:cNvSpPr/>
          <p:nvPr/>
        </p:nvSpPr>
        <p:spPr>
          <a:xfrm rot="5400000">
            <a:off x="6448440" y="2785042"/>
            <a:ext cx="288032" cy="260210"/>
          </a:xfrm>
          <a:prstGeom prst="halfFrame">
            <a:avLst>
              <a:gd name="adj1" fmla="val 0"/>
              <a:gd name="adj2" fmla="val 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5" name="フレーム (半分) 24"/>
          <p:cNvSpPr/>
          <p:nvPr/>
        </p:nvSpPr>
        <p:spPr>
          <a:xfrm rot="5400000">
            <a:off x="6452068" y="3932042"/>
            <a:ext cx="288032" cy="260210"/>
          </a:xfrm>
          <a:prstGeom prst="halfFrame">
            <a:avLst>
              <a:gd name="adj1" fmla="val 0"/>
              <a:gd name="adj2" fmla="val 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18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2 キーワード.wav"/>
          </p:stSnd>
        </p:sndAc>
      </p:transition>
    </mc:Choice>
    <mc:Fallback xmlns="">
      <p:transition>
        <p:sndAc>
          <p:stSnd>
            <p:snd r:embed="rId4" name="2 キーワード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36512" y="0"/>
            <a:ext cx="722881" cy="51640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eaVert" wrap="square" lIns="0" tIns="45720" rIns="72000" bIns="45720" anchor="b" anchorCtr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ja-JP" altLang="en-US" sz="4400" b="1" dirty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ポイント解説</a:t>
            </a:r>
          </a:p>
        </p:txBody>
      </p:sp>
      <p:sp>
        <p:nvSpPr>
          <p:cNvPr id="6" name="タイトル 1"/>
          <p:cNvSpPr>
            <a:spLocks noGrp="1"/>
          </p:cNvSpPr>
          <p:nvPr>
            <p:ph type="ctrTitle"/>
          </p:nvPr>
        </p:nvSpPr>
        <p:spPr>
          <a:xfrm>
            <a:off x="677392" y="51470"/>
            <a:ext cx="8473605" cy="4752528"/>
          </a:xfrm>
        </p:spPr>
        <p:txBody>
          <a:bodyPr wrap="none">
            <a:normAutofit/>
          </a:bodyPr>
          <a:lstStyle/>
          <a:p>
            <a:r>
              <a:rPr lang="ja-JP" altLang="en-US" sz="72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直方体</a:t>
            </a:r>
            <a:r>
              <a:rPr lang="ja-JP" altLang="en-US" sz="7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や立方体で</a:t>
            </a:r>
            <a:r>
              <a:rPr lang="en-US" altLang="ja-JP" sz="72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/>
            </a:r>
            <a:br>
              <a:rPr lang="en-US" altLang="ja-JP" sz="72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</a:br>
            <a:r>
              <a:rPr lang="ja-JP" altLang="en-US" sz="72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面と面の垂直</a:t>
            </a:r>
            <a:r>
              <a:rPr lang="en-US" altLang="ja-JP" sz="72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/>
            </a:r>
            <a:br>
              <a:rPr lang="en-US" altLang="ja-JP" sz="72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</a:br>
            <a:r>
              <a:rPr lang="ja-JP" altLang="en-US" sz="7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を</a:t>
            </a:r>
            <a:r>
              <a:rPr lang="ja-JP" altLang="en-US" sz="72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考えると</a:t>
            </a:r>
          </a:p>
        </p:txBody>
      </p:sp>
    </p:spTree>
    <p:extLst>
      <p:ext uri="{BB962C8B-B14F-4D97-AF65-F5344CB8AC3E}">
        <p14:creationId xmlns:p14="http://schemas.microsoft.com/office/powerpoint/2010/main" val="238897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2 キーワード.wav"/>
          </p:stSnd>
        </p:sndAc>
      </p:transition>
    </mc:Choice>
    <mc:Fallback xmlns="">
      <p:transition>
        <p:sndAc>
          <p:stSnd>
            <p:snd r:embed="rId4" name="2 キーワード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-7258" y="-10886"/>
            <a:ext cx="713904" cy="5156200"/>
          </a:xfrm>
          <a:prstGeom prst="rect">
            <a:avLst/>
          </a:prstGeom>
          <a:solidFill>
            <a:srgbClr val="990099"/>
          </a:solidFill>
        </p:spPr>
        <p:txBody>
          <a:bodyPr vert="eaVert" wrap="square" lIns="0" tIns="45720" rIns="72000" bIns="45720" anchor="b" anchorCtr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ja-JP" altLang="en-US" sz="4400" b="1" dirty="0" smtClean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超・重要語句</a:t>
            </a:r>
            <a:endParaRPr lang="ja-JP" altLang="en-US" sz="4400" b="1" dirty="0">
              <a:ln w="9525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0" name="平行四辺形 19"/>
          <p:cNvSpPr/>
          <p:nvPr/>
        </p:nvSpPr>
        <p:spPr>
          <a:xfrm rot="5400000" flipV="1">
            <a:off x="1734458" y="2532746"/>
            <a:ext cx="2939147" cy="950684"/>
          </a:xfrm>
          <a:prstGeom prst="parallelogram">
            <a:avLst>
              <a:gd name="adj" fmla="val 9793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平行四辺形 20"/>
          <p:cNvSpPr/>
          <p:nvPr/>
        </p:nvSpPr>
        <p:spPr>
          <a:xfrm>
            <a:off x="2751032" y="3556000"/>
            <a:ext cx="4125224" cy="921661"/>
          </a:xfrm>
          <a:prstGeom prst="parallelogram">
            <a:avLst>
              <a:gd name="adj" fmla="val 105487"/>
            </a:avLst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3683000" y="1496221"/>
            <a:ext cx="3193256" cy="2041636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タイトル 1"/>
          <p:cNvSpPr>
            <a:spLocks noGrp="1"/>
          </p:cNvSpPr>
          <p:nvPr>
            <p:ph type="ctrTitle"/>
          </p:nvPr>
        </p:nvSpPr>
        <p:spPr>
          <a:xfrm>
            <a:off x="755576" y="123478"/>
            <a:ext cx="8366101" cy="1008112"/>
          </a:xfrm>
        </p:spPr>
        <p:txBody>
          <a:bodyPr wrap="none">
            <a:noAutofit/>
          </a:bodyPr>
          <a:lstStyle/>
          <a:p>
            <a:r>
              <a:rPr kumimoji="1" lang="ja-JP" altLang="en-US" sz="7200" spc="-3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面と面の垂直</a:t>
            </a:r>
            <a:endParaRPr kumimoji="1" lang="ja-JP" altLang="en-US" sz="14900" spc="-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4" name="直方体 23"/>
          <p:cNvSpPr/>
          <p:nvPr/>
        </p:nvSpPr>
        <p:spPr>
          <a:xfrm>
            <a:off x="2699792" y="1491630"/>
            <a:ext cx="4176464" cy="3024336"/>
          </a:xfrm>
          <a:prstGeom prst="cube">
            <a:avLst>
              <a:gd name="adj" fmla="val 32439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cxnSp>
        <p:nvCxnSpPr>
          <p:cNvPr id="25" name="直線コネクタ 24"/>
          <p:cNvCxnSpPr/>
          <p:nvPr/>
        </p:nvCxnSpPr>
        <p:spPr>
          <a:xfrm flipH="1">
            <a:off x="2710543" y="3556000"/>
            <a:ext cx="968829" cy="932543"/>
          </a:xfrm>
          <a:prstGeom prst="lin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6" name="フレーム (半分) 25"/>
          <p:cNvSpPr/>
          <p:nvPr/>
        </p:nvSpPr>
        <p:spPr>
          <a:xfrm rot="5400000">
            <a:off x="2716851" y="4221406"/>
            <a:ext cx="288032" cy="260210"/>
          </a:xfrm>
          <a:prstGeom prst="halfFrame">
            <a:avLst>
              <a:gd name="adj1" fmla="val 0"/>
              <a:gd name="adj2" fmla="val 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43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超重要語句.wav"/>
          </p:stSnd>
        </p:sndAc>
      </p:transition>
    </mc:Choice>
    <mc:Fallback xmlns="">
      <p:transition spd="slow">
        <p:sndAc>
          <p:stSnd>
            <p:snd r:embed="rId3" name="超重要語句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平行四辺形 7"/>
          <p:cNvSpPr/>
          <p:nvPr/>
        </p:nvSpPr>
        <p:spPr>
          <a:xfrm rot="5400000" flipV="1">
            <a:off x="3441612" y="3420392"/>
            <a:ext cx="360039" cy="115483"/>
          </a:xfrm>
          <a:prstGeom prst="parallelogram">
            <a:avLst>
              <a:gd name="adj" fmla="val 9166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3683000" y="1496221"/>
            <a:ext cx="3192513" cy="204163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1" name="平行四辺形 10"/>
          <p:cNvSpPr/>
          <p:nvPr/>
        </p:nvSpPr>
        <p:spPr>
          <a:xfrm rot="5400000" flipV="1">
            <a:off x="1725384" y="2543628"/>
            <a:ext cx="2939147" cy="950684"/>
          </a:xfrm>
          <a:prstGeom prst="parallelogram">
            <a:avLst>
              <a:gd name="adj" fmla="val 9793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平行四辺形 11"/>
          <p:cNvSpPr/>
          <p:nvPr/>
        </p:nvSpPr>
        <p:spPr>
          <a:xfrm>
            <a:off x="2699792" y="3556000"/>
            <a:ext cx="4125224" cy="964255"/>
          </a:xfrm>
          <a:prstGeom prst="parallelogram">
            <a:avLst>
              <a:gd name="adj" fmla="val 102853"/>
            </a:avLst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3683000" y="1496221"/>
            <a:ext cx="3193256" cy="2041636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70395" y="123478"/>
            <a:ext cx="8473605" cy="1008112"/>
          </a:xfrm>
        </p:spPr>
        <p:txBody>
          <a:bodyPr wrap="none">
            <a:noAutofit/>
          </a:bodyPr>
          <a:lstStyle/>
          <a:p>
            <a:r>
              <a:rPr kumimoji="1" lang="ja-JP" altLang="en-US" sz="6600" spc="-3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あと３つあるよ</a:t>
            </a:r>
            <a:endParaRPr kumimoji="1" lang="ja-JP" altLang="en-US" sz="6600" spc="-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-36512" y="0"/>
            <a:ext cx="722881" cy="5164038"/>
          </a:xfrm>
          <a:prstGeom prst="rect">
            <a:avLst/>
          </a:prstGeom>
          <a:solidFill>
            <a:srgbClr val="0066FF"/>
          </a:solidFill>
        </p:spPr>
        <p:txBody>
          <a:bodyPr vert="eaVert" wrap="square" lIns="0" tIns="45720" rIns="72000" bIns="45720" anchor="b" anchorCtr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ja-JP" altLang="en-US" sz="4400" b="1" dirty="0" smtClean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考えよう</a:t>
            </a:r>
            <a:endParaRPr lang="ja-JP" altLang="en-US" sz="4400" b="1" dirty="0">
              <a:ln w="9525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" name="直方体 2"/>
          <p:cNvSpPr/>
          <p:nvPr/>
        </p:nvSpPr>
        <p:spPr>
          <a:xfrm>
            <a:off x="2699792" y="1491630"/>
            <a:ext cx="4176464" cy="3024336"/>
          </a:xfrm>
          <a:prstGeom prst="cube">
            <a:avLst>
              <a:gd name="adj" fmla="val 32439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cxnSp>
        <p:nvCxnSpPr>
          <p:cNvPr id="7" name="直線コネクタ 6"/>
          <p:cNvCxnSpPr/>
          <p:nvPr/>
        </p:nvCxnSpPr>
        <p:spPr>
          <a:xfrm flipH="1">
            <a:off x="2710543" y="3556000"/>
            <a:ext cx="968829" cy="932543"/>
          </a:xfrm>
          <a:prstGeom prst="lin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" name="フレーム (半分) 15"/>
          <p:cNvSpPr/>
          <p:nvPr/>
        </p:nvSpPr>
        <p:spPr>
          <a:xfrm rot="5400000" flipV="1">
            <a:off x="5602205" y="4212367"/>
            <a:ext cx="288032" cy="243846"/>
          </a:xfrm>
          <a:prstGeom prst="halfFrame">
            <a:avLst>
              <a:gd name="adj1" fmla="val 0"/>
              <a:gd name="adj2" fmla="val 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0" name="平行四辺形 9"/>
          <p:cNvSpPr/>
          <p:nvPr/>
        </p:nvSpPr>
        <p:spPr>
          <a:xfrm rot="5400000" flipV="1">
            <a:off x="4930597" y="2528456"/>
            <a:ext cx="2939147" cy="950684"/>
          </a:xfrm>
          <a:prstGeom prst="parallelogram">
            <a:avLst>
              <a:gd name="adj" fmla="val 9793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レーム (半分) 12"/>
          <p:cNvSpPr/>
          <p:nvPr/>
        </p:nvSpPr>
        <p:spPr>
          <a:xfrm rot="5400000">
            <a:off x="2716851" y="4221406"/>
            <a:ext cx="288032" cy="260210"/>
          </a:xfrm>
          <a:prstGeom prst="halfFrame">
            <a:avLst>
              <a:gd name="adj1" fmla="val 0"/>
              <a:gd name="adj2" fmla="val 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730762" y="2517039"/>
            <a:ext cx="3137382" cy="197150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cxnSp>
        <p:nvCxnSpPr>
          <p:cNvPr id="14" name="直線コネクタ 13"/>
          <p:cNvCxnSpPr/>
          <p:nvPr/>
        </p:nvCxnSpPr>
        <p:spPr>
          <a:xfrm flipV="1">
            <a:off x="5900418" y="4011910"/>
            <a:ext cx="183750" cy="1698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 flipV="1">
            <a:off x="6080179" y="4001673"/>
            <a:ext cx="3989" cy="3396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736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★ 語句.wav"/>
          </p:stSnd>
        </p:sndAc>
      </p:transition>
    </mc:Choice>
    <mc:Fallback xmlns="">
      <p:transition spd="slow">
        <p:sndAc>
          <p:stSnd>
            <p:snd r:embed="rId3" name="★ 語句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6" grpId="0" animBg="1"/>
      <p:bldP spid="6" grpId="1" animBg="1"/>
      <p:bldP spid="11" grpId="0" animBg="1"/>
      <p:bldP spid="16" grpId="0" animBg="1"/>
      <p:bldP spid="16" grpId="1" animBg="1"/>
      <p:bldP spid="10" grpId="0" animBg="1"/>
      <p:bldP spid="10" grpId="1" animBg="1"/>
      <p:bldP spid="13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 rot="18150527">
            <a:off x="3364366" y="1129762"/>
            <a:ext cx="2681263" cy="17559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1" name="平行四辺形 10"/>
          <p:cNvSpPr/>
          <p:nvPr/>
        </p:nvSpPr>
        <p:spPr>
          <a:xfrm rot="1950527" flipV="1">
            <a:off x="2834128" y="3302264"/>
            <a:ext cx="2527830" cy="803294"/>
          </a:xfrm>
          <a:prstGeom prst="parallelogram">
            <a:avLst>
              <a:gd name="adj" fmla="val 9793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平行四辺形 11"/>
          <p:cNvSpPr/>
          <p:nvPr/>
        </p:nvSpPr>
        <p:spPr>
          <a:xfrm rot="18150527">
            <a:off x="3790657" y="2650957"/>
            <a:ext cx="3485663" cy="829313"/>
          </a:xfrm>
          <a:prstGeom prst="parallelogram">
            <a:avLst>
              <a:gd name="adj" fmla="val 102853"/>
            </a:avLst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 rot="18150527">
            <a:off x="3322893" y="1105185"/>
            <a:ext cx="2698184" cy="175592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-36512" y="0"/>
            <a:ext cx="722881" cy="5164038"/>
          </a:xfrm>
          <a:prstGeom prst="rect">
            <a:avLst/>
          </a:prstGeom>
          <a:solidFill>
            <a:srgbClr val="0066FF"/>
          </a:solidFill>
        </p:spPr>
        <p:txBody>
          <a:bodyPr vert="eaVert" wrap="square" lIns="0" tIns="45720" rIns="72000" bIns="45720" anchor="b" anchorCtr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ja-JP" altLang="en-US" sz="4400" b="1" dirty="0" smtClean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考えよう</a:t>
            </a:r>
            <a:endParaRPr lang="ja-JP" altLang="en-US" sz="4400" b="1" dirty="0">
              <a:ln w="9525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" name="直方体 2"/>
          <p:cNvSpPr/>
          <p:nvPr/>
        </p:nvSpPr>
        <p:spPr>
          <a:xfrm rot="18150527">
            <a:off x="3028012" y="1281470"/>
            <a:ext cx="3528959" cy="2601097"/>
          </a:xfrm>
          <a:prstGeom prst="cube">
            <a:avLst>
              <a:gd name="adj" fmla="val 32439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cxnSp>
        <p:nvCxnSpPr>
          <p:cNvPr id="7" name="直線コネクタ 6"/>
          <p:cNvCxnSpPr/>
          <p:nvPr/>
        </p:nvCxnSpPr>
        <p:spPr>
          <a:xfrm>
            <a:off x="4716017" y="3592688"/>
            <a:ext cx="222900" cy="1165521"/>
          </a:xfrm>
          <a:prstGeom prst="lin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平行四辺形 9"/>
          <p:cNvSpPr/>
          <p:nvPr/>
        </p:nvSpPr>
        <p:spPr>
          <a:xfrm rot="1950527" flipV="1">
            <a:off x="4311021" y="1082512"/>
            <a:ext cx="2444935" cy="767640"/>
          </a:xfrm>
          <a:prstGeom prst="parallelogram">
            <a:avLst>
              <a:gd name="adj" fmla="val 10254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 rot="18150527">
            <a:off x="3613429" y="2318304"/>
            <a:ext cx="2650973" cy="16956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7750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★ 語句.wav"/>
          </p:stSnd>
        </p:sndAc>
      </p:transition>
    </mc:Choice>
    <mc:Fallback xmlns="">
      <p:transition spd="slow">
        <p:sndAc>
          <p:stSnd>
            <p:snd r:embed="rId3" name="★ 語句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1" grpId="0" animBg="1"/>
      <p:bldP spid="10" grpId="0" animBg="1"/>
      <p:bldP spid="10" grpId="1" animBg="1"/>
      <p:bldP spid="17" grpId="0" animBg="1"/>
    </p:bld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350</Words>
  <Application>Microsoft Office PowerPoint</Application>
  <PresentationFormat>画面に合わせる (16:9)</PresentationFormat>
  <Paragraphs>105</Paragraphs>
  <Slides>31</Slides>
  <Notes>9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31</vt:i4>
      </vt:variant>
    </vt:vector>
  </HeadingPairs>
  <TitlesOfParts>
    <vt:vector size="32" baseType="lpstr">
      <vt:lpstr>Office ​​テーマ</vt:lpstr>
      <vt:lpstr>算数</vt:lpstr>
      <vt:lpstr>算数</vt:lpstr>
      <vt:lpstr>面と面の 垂直</vt:lpstr>
      <vt:lpstr>垂直</vt:lpstr>
      <vt:lpstr>平行</vt:lpstr>
      <vt:lpstr>直方体や立方体で 面と面の垂直 を考えると</vt:lpstr>
      <vt:lpstr>面と面の垂直</vt:lpstr>
      <vt:lpstr>あと３つあるよ</vt:lpstr>
      <vt:lpstr>PowerPoint プレゼンテーション</vt:lpstr>
      <vt:lpstr>くっついている ４つの面</vt:lpstr>
      <vt:lpstr>面と面の 平行</vt:lpstr>
      <vt:lpstr>直方体や立方体で 面と面の平行 を考えると</vt:lpstr>
      <vt:lpstr>面と面の平行</vt:lpstr>
      <vt:lpstr>他にもある？</vt:lpstr>
      <vt:lpstr>向かい合う １つの面</vt:lpstr>
      <vt:lpstr>PowerPoint プレゼンテーション</vt:lpstr>
      <vt:lpstr>面と辺の 垂直</vt:lpstr>
      <vt:lpstr>面と辺の垂直</vt:lpstr>
      <vt:lpstr>他にもある？</vt:lpstr>
      <vt:lpstr>PowerPoint プレゼンテーション</vt:lpstr>
      <vt:lpstr>柱になる ４つの辺</vt:lpstr>
      <vt:lpstr>面と辺の 平行</vt:lpstr>
      <vt:lpstr>面と辺の平行</vt:lpstr>
      <vt:lpstr>他にもある？</vt:lpstr>
      <vt:lpstr>まだあるよ</vt:lpstr>
      <vt:lpstr>向きが変わっても</vt:lpstr>
      <vt:lpstr>向かいの面の ４つの辺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小学４年「算数」 01 立体2/6</dc:title>
  <dc:creator/>
  <cp:lastModifiedBy/>
  <cp:revision>1</cp:revision>
  <dcterms:created xsi:type="dcterms:W3CDTF">2020-05-09T05:05:57Z</dcterms:created>
  <dcterms:modified xsi:type="dcterms:W3CDTF">2020-05-09T05:06:39Z</dcterms:modified>
</cp:coreProperties>
</file>